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14" r:id="rId2"/>
    <p:sldId id="324" r:id="rId3"/>
    <p:sldId id="323" r:id="rId4"/>
    <p:sldId id="423" r:id="rId5"/>
    <p:sldId id="385" r:id="rId6"/>
    <p:sldId id="358" r:id="rId7"/>
    <p:sldId id="427" r:id="rId8"/>
    <p:sldId id="428" r:id="rId9"/>
    <p:sldId id="429" r:id="rId10"/>
    <p:sldId id="430" r:id="rId11"/>
    <p:sldId id="263" r:id="rId12"/>
    <p:sldId id="442" r:id="rId13"/>
    <p:sldId id="443" r:id="rId14"/>
    <p:sldId id="444" r:id="rId15"/>
    <p:sldId id="445" r:id="rId16"/>
    <p:sldId id="446" r:id="rId17"/>
    <p:sldId id="447" r:id="rId18"/>
    <p:sldId id="262" r:id="rId19"/>
    <p:sldId id="327" r:id="rId20"/>
    <p:sldId id="448" r:id="rId21"/>
    <p:sldId id="275" r:id="rId22"/>
    <p:sldId id="276" r:id="rId23"/>
    <p:sldId id="347" r:id="rId24"/>
    <p:sldId id="399" r:id="rId25"/>
    <p:sldId id="387" r:id="rId26"/>
    <p:sldId id="342" r:id="rId27"/>
    <p:sldId id="343" r:id="rId28"/>
    <p:sldId id="353" r:id="rId29"/>
    <p:sldId id="402" r:id="rId30"/>
    <p:sldId id="367" r:id="rId31"/>
    <p:sldId id="368" r:id="rId32"/>
    <p:sldId id="331" r:id="rId33"/>
    <p:sldId id="370" r:id="rId34"/>
    <p:sldId id="406" r:id="rId35"/>
    <p:sldId id="408" r:id="rId36"/>
    <p:sldId id="422" r:id="rId37"/>
    <p:sldId id="410" r:id="rId38"/>
    <p:sldId id="354" r:id="rId39"/>
    <p:sldId id="403" r:id="rId40"/>
    <p:sldId id="411" r:id="rId41"/>
    <p:sldId id="412" r:id="rId42"/>
    <p:sldId id="335" r:id="rId43"/>
    <p:sldId id="388" r:id="rId44"/>
    <p:sldId id="340" r:id="rId45"/>
    <p:sldId id="330" r:id="rId46"/>
    <p:sldId id="339" r:id="rId47"/>
    <p:sldId id="334" r:id="rId48"/>
    <p:sldId id="345" r:id="rId49"/>
    <p:sldId id="355" r:id="rId50"/>
    <p:sldId id="413" r:id="rId51"/>
    <p:sldId id="374" r:id="rId52"/>
    <p:sldId id="308" r:id="rId53"/>
    <p:sldId id="294" r:id="rId54"/>
    <p:sldId id="360" r:id="rId55"/>
    <p:sldId id="389" r:id="rId56"/>
    <p:sldId id="431" r:id="rId57"/>
    <p:sldId id="432" r:id="rId58"/>
    <p:sldId id="433" r:id="rId59"/>
    <p:sldId id="434" r:id="rId60"/>
    <p:sldId id="435" r:id="rId61"/>
    <p:sldId id="425" r:id="rId62"/>
    <p:sldId id="436" r:id="rId63"/>
    <p:sldId id="420" r:id="rId64"/>
    <p:sldId id="304" r:id="rId65"/>
    <p:sldId id="386" r:id="rId66"/>
    <p:sldId id="438" r:id="rId67"/>
    <p:sldId id="365" r:id="rId68"/>
    <p:sldId id="418" r:id="rId69"/>
    <p:sldId id="336" r:id="rId70"/>
    <p:sldId id="449" r:id="rId7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78FF78"/>
    <a:srgbClr val="64FF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108" d="100"/>
          <a:sy n="108" d="100"/>
        </p:scale>
        <p:origin x="70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_rels/data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49A6D-05E8-4375-8E55-029C05CF8D1A}" type="doc">
      <dgm:prSet loTypeId="urn:microsoft.com/office/officeart/2016/7/layout/LinearBlockProcessNumbered" loCatId="process" qsTypeId="urn:microsoft.com/office/officeart/2005/8/quickstyle/simple5" qsCatId="simple" csTypeId="urn:microsoft.com/office/officeart/2005/8/colors/colorful5" csCatId="colorful" phldr="1"/>
      <dgm:spPr/>
      <dgm:t>
        <a:bodyPr/>
        <a:lstStyle/>
        <a:p>
          <a:endParaRPr lang="nl-NL"/>
        </a:p>
      </dgm:t>
    </dgm:pt>
    <dgm:pt modelId="{FE73AD4E-1653-4FA8-BDAF-200188D1E805}">
      <dgm:prSet phldrT="[Tekst]"/>
      <dgm:spPr/>
      <dgm:t>
        <a:bodyPr/>
        <a:lstStyle/>
        <a:p>
          <a:r>
            <a:rPr lang="nl-NL" dirty="0"/>
            <a:t>Is er een noodzaak voor een ingreep? </a:t>
          </a:r>
        </a:p>
      </dgm:t>
    </dgm:pt>
    <dgm:pt modelId="{0F5FAEA2-8799-4347-91E2-F96E6A6E86CD}" type="parTrans" cxnId="{044D1C8D-F929-482E-9C41-3785CF165BE8}">
      <dgm:prSet/>
      <dgm:spPr/>
      <dgm:t>
        <a:bodyPr/>
        <a:lstStyle/>
        <a:p>
          <a:endParaRPr lang="nl-NL"/>
        </a:p>
      </dgm:t>
    </dgm:pt>
    <dgm:pt modelId="{186272B5-4080-4F69-A0B8-F7B9CFB83EBF}" type="sibTrans" cxnId="{044D1C8D-F929-482E-9C41-3785CF165BE8}">
      <dgm:prSet phldrT="01"/>
      <dgm:spPr/>
      <dgm:t>
        <a:bodyPr/>
        <a:lstStyle/>
        <a:p>
          <a:r>
            <a:rPr lang="nl-NL"/>
            <a:t>01</a:t>
          </a:r>
        </a:p>
      </dgm:t>
    </dgm:pt>
    <dgm:pt modelId="{772B61BC-984B-4424-8277-D4F04D2F56FD}">
      <dgm:prSet phldrT="[Tekst]"/>
      <dgm:spPr/>
      <dgm:t>
        <a:bodyPr/>
        <a:lstStyle/>
        <a:p>
          <a:r>
            <a:rPr lang="nl-NL" dirty="0"/>
            <a:t>Zijn er bouwfysische gevaren?</a:t>
          </a:r>
        </a:p>
      </dgm:t>
    </dgm:pt>
    <dgm:pt modelId="{8FDA1C1A-FFE6-4CCD-9AE1-02E1BF293290}" type="parTrans" cxnId="{1576BDDA-83B4-406F-9DB5-597A9097E6E1}">
      <dgm:prSet/>
      <dgm:spPr/>
      <dgm:t>
        <a:bodyPr/>
        <a:lstStyle/>
        <a:p>
          <a:endParaRPr lang="nl-NL"/>
        </a:p>
      </dgm:t>
    </dgm:pt>
    <dgm:pt modelId="{83AA3791-C9D7-49A7-B9BA-B1D3E270EFEF}" type="sibTrans" cxnId="{1576BDDA-83B4-406F-9DB5-597A9097E6E1}">
      <dgm:prSet phldrT="04"/>
      <dgm:spPr/>
      <dgm:t>
        <a:bodyPr/>
        <a:lstStyle/>
        <a:p>
          <a:r>
            <a:rPr lang="nl-NL"/>
            <a:t>04</a:t>
          </a:r>
        </a:p>
      </dgm:t>
    </dgm:pt>
    <dgm:pt modelId="{111FBB0F-1E35-46C3-AA54-375376FEAD2E}">
      <dgm:prSet phldrT="[Tekst]"/>
      <dgm:spPr/>
      <dgm:t>
        <a:bodyPr/>
        <a:lstStyle/>
        <a:p>
          <a:r>
            <a:rPr lang="nl-NL" dirty="0"/>
            <a:t>Past de ingreep in het totaalplan?</a:t>
          </a:r>
        </a:p>
      </dgm:t>
    </dgm:pt>
    <dgm:pt modelId="{7EDD39BD-0538-4C82-8A75-4077EACA421D}" type="parTrans" cxnId="{1EB9059A-C85A-4659-9E9F-14B862555E89}">
      <dgm:prSet/>
      <dgm:spPr/>
      <dgm:t>
        <a:bodyPr/>
        <a:lstStyle/>
        <a:p>
          <a:endParaRPr lang="nl-NL"/>
        </a:p>
      </dgm:t>
    </dgm:pt>
    <dgm:pt modelId="{D45F6A7E-A395-46C4-88D0-CD08048104CF}" type="sibTrans" cxnId="{1EB9059A-C85A-4659-9E9F-14B862555E89}">
      <dgm:prSet phldrT="05"/>
      <dgm:spPr/>
      <dgm:t>
        <a:bodyPr/>
        <a:lstStyle/>
        <a:p>
          <a:r>
            <a:rPr lang="nl-NL"/>
            <a:t>05</a:t>
          </a:r>
        </a:p>
      </dgm:t>
    </dgm:pt>
    <dgm:pt modelId="{E2EB8F66-D043-4B49-960A-B31929E93D3D}">
      <dgm:prSet/>
      <dgm:spPr/>
      <dgm:t>
        <a:bodyPr/>
        <a:lstStyle/>
        <a:p>
          <a:r>
            <a:rPr lang="nl-NL" dirty="0"/>
            <a:t>Wat zijn de monumentale waarden?</a:t>
          </a:r>
        </a:p>
      </dgm:t>
    </dgm:pt>
    <dgm:pt modelId="{C121AB00-4F93-4251-A06C-57E41A5BFF31}" type="parTrans" cxnId="{A47CBA43-5DD8-4E49-BD7E-F531A96D4977}">
      <dgm:prSet/>
      <dgm:spPr/>
      <dgm:t>
        <a:bodyPr/>
        <a:lstStyle/>
        <a:p>
          <a:endParaRPr lang="nl-NL"/>
        </a:p>
      </dgm:t>
    </dgm:pt>
    <dgm:pt modelId="{5F4FBC9A-70DC-47B7-86D9-ADE6E27B3884}" type="sibTrans" cxnId="{A47CBA43-5DD8-4E49-BD7E-F531A96D4977}">
      <dgm:prSet phldrT="02"/>
      <dgm:spPr/>
      <dgm:t>
        <a:bodyPr/>
        <a:lstStyle/>
        <a:p>
          <a:r>
            <a:rPr lang="nl-NL"/>
            <a:t>02</a:t>
          </a:r>
        </a:p>
      </dgm:t>
    </dgm:pt>
    <dgm:pt modelId="{D2C53DC6-4805-43DC-867A-B7D453D07DFD}">
      <dgm:prSet/>
      <dgm:spPr/>
      <dgm:t>
        <a:bodyPr/>
        <a:lstStyle/>
        <a:p>
          <a:r>
            <a:rPr lang="nl-NL" dirty="0"/>
            <a:t>Welke ingrepen zijn mogelijk met behoud van waarden?</a:t>
          </a:r>
        </a:p>
      </dgm:t>
    </dgm:pt>
    <dgm:pt modelId="{60D2B61D-01BA-4FC3-A47B-D7C473C0963E}" type="parTrans" cxnId="{2D89970F-94BB-4978-A526-25B555A12773}">
      <dgm:prSet/>
      <dgm:spPr/>
      <dgm:t>
        <a:bodyPr/>
        <a:lstStyle/>
        <a:p>
          <a:endParaRPr lang="nl-NL"/>
        </a:p>
      </dgm:t>
    </dgm:pt>
    <dgm:pt modelId="{6DA6297E-5D9B-4C06-8F90-B09A59E9B244}" type="sibTrans" cxnId="{2D89970F-94BB-4978-A526-25B555A12773}">
      <dgm:prSet phldrT="03"/>
      <dgm:spPr/>
      <dgm:t>
        <a:bodyPr/>
        <a:lstStyle/>
        <a:p>
          <a:r>
            <a:rPr lang="nl-NL"/>
            <a:t>03</a:t>
          </a:r>
        </a:p>
      </dgm:t>
    </dgm:pt>
    <dgm:pt modelId="{73B41D77-6B15-4A90-9FDB-1D833095062B}" type="pres">
      <dgm:prSet presAssocID="{EFD49A6D-05E8-4375-8E55-029C05CF8D1A}" presName="Name0" presStyleCnt="0">
        <dgm:presLayoutVars>
          <dgm:animLvl val="lvl"/>
          <dgm:resizeHandles val="exact"/>
        </dgm:presLayoutVars>
      </dgm:prSet>
      <dgm:spPr/>
    </dgm:pt>
    <dgm:pt modelId="{5E374796-E480-4AF0-B87E-B768056134D3}" type="pres">
      <dgm:prSet presAssocID="{FE73AD4E-1653-4FA8-BDAF-200188D1E805}" presName="compositeNode" presStyleCnt="0">
        <dgm:presLayoutVars>
          <dgm:bulletEnabled val="1"/>
        </dgm:presLayoutVars>
      </dgm:prSet>
      <dgm:spPr/>
    </dgm:pt>
    <dgm:pt modelId="{0693BCD7-5589-4F51-B75E-903E3C41598D}" type="pres">
      <dgm:prSet presAssocID="{FE73AD4E-1653-4FA8-BDAF-200188D1E805}" presName="bgRect" presStyleLbl="alignNode1" presStyleIdx="0" presStyleCnt="5"/>
      <dgm:spPr/>
    </dgm:pt>
    <dgm:pt modelId="{2CEA989F-335C-435E-8F95-8AC082358772}" type="pres">
      <dgm:prSet presAssocID="{186272B5-4080-4F69-A0B8-F7B9CFB83EBF}" presName="sibTransNodeRect" presStyleLbl="alignNode1" presStyleIdx="0" presStyleCnt="5">
        <dgm:presLayoutVars>
          <dgm:chMax val="0"/>
          <dgm:bulletEnabled val="1"/>
        </dgm:presLayoutVars>
      </dgm:prSet>
      <dgm:spPr/>
    </dgm:pt>
    <dgm:pt modelId="{EEC7AA48-AFA5-4DD8-863B-A334CB1838A1}" type="pres">
      <dgm:prSet presAssocID="{FE73AD4E-1653-4FA8-BDAF-200188D1E805}" presName="nodeRect" presStyleLbl="alignNode1" presStyleIdx="0" presStyleCnt="5">
        <dgm:presLayoutVars>
          <dgm:bulletEnabled val="1"/>
        </dgm:presLayoutVars>
      </dgm:prSet>
      <dgm:spPr/>
    </dgm:pt>
    <dgm:pt modelId="{42807B84-1BE4-4B2D-B8C3-E5F1BF6525E4}" type="pres">
      <dgm:prSet presAssocID="{186272B5-4080-4F69-A0B8-F7B9CFB83EBF}" presName="sibTrans" presStyleCnt="0"/>
      <dgm:spPr/>
    </dgm:pt>
    <dgm:pt modelId="{16F908B4-743E-48B9-80EC-1B9C2CBA858F}" type="pres">
      <dgm:prSet presAssocID="{E2EB8F66-D043-4B49-960A-B31929E93D3D}" presName="compositeNode" presStyleCnt="0">
        <dgm:presLayoutVars>
          <dgm:bulletEnabled val="1"/>
        </dgm:presLayoutVars>
      </dgm:prSet>
      <dgm:spPr/>
    </dgm:pt>
    <dgm:pt modelId="{4A0BABAF-4544-40AB-ACE7-45393064B6D6}" type="pres">
      <dgm:prSet presAssocID="{E2EB8F66-D043-4B49-960A-B31929E93D3D}" presName="bgRect" presStyleLbl="alignNode1" presStyleIdx="1" presStyleCnt="5"/>
      <dgm:spPr/>
    </dgm:pt>
    <dgm:pt modelId="{AD5947F5-78BE-4B63-A2C6-F110945ACED9}" type="pres">
      <dgm:prSet presAssocID="{5F4FBC9A-70DC-47B7-86D9-ADE6E27B3884}" presName="sibTransNodeRect" presStyleLbl="alignNode1" presStyleIdx="1" presStyleCnt="5">
        <dgm:presLayoutVars>
          <dgm:chMax val="0"/>
          <dgm:bulletEnabled val="1"/>
        </dgm:presLayoutVars>
      </dgm:prSet>
      <dgm:spPr/>
    </dgm:pt>
    <dgm:pt modelId="{FFFDF4DA-8A4C-4679-89E6-7F94B568A232}" type="pres">
      <dgm:prSet presAssocID="{E2EB8F66-D043-4B49-960A-B31929E93D3D}" presName="nodeRect" presStyleLbl="alignNode1" presStyleIdx="1" presStyleCnt="5">
        <dgm:presLayoutVars>
          <dgm:bulletEnabled val="1"/>
        </dgm:presLayoutVars>
      </dgm:prSet>
      <dgm:spPr/>
    </dgm:pt>
    <dgm:pt modelId="{FB012FF6-BF66-4D54-BFD2-4A2A12845FAD}" type="pres">
      <dgm:prSet presAssocID="{5F4FBC9A-70DC-47B7-86D9-ADE6E27B3884}" presName="sibTrans" presStyleCnt="0"/>
      <dgm:spPr/>
    </dgm:pt>
    <dgm:pt modelId="{CC3C0D4F-4543-4EE2-B826-4365E014D244}" type="pres">
      <dgm:prSet presAssocID="{D2C53DC6-4805-43DC-867A-B7D453D07DFD}" presName="compositeNode" presStyleCnt="0">
        <dgm:presLayoutVars>
          <dgm:bulletEnabled val="1"/>
        </dgm:presLayoutVars>
      </dgm:prSet>
      <dgm:spPr/>
    </dgm:pt>
    <dgm:pt modelId="{2CEF7ABA-5181-47D9-976E-13D11A2B2284}" type="pres">
      <dgm:prSet presAssocID="{D2C53DC6-4805-43DC-867A-B7D453D07DFD}" presName="bgRect" presStyleLbl="alignNode1" presStyleIdx="2" presStyleCnt="5"/>
      <dgm:spPr/>
    </dgm:pt>
    <dgm:pt modelId="{72743C1B-2F99-4F1F-9328-36646B36C433}" type="pres">
      <dgm:prSet presAssocID="{6DA6297E-5D9B-4C06-8F90-B09A59E9B244}" presName="sibTransNodeRect" presStyleLbl="alignNode1" presStyleIdx="2" presStyleCnt="5">
        <dgm:presLayoutVars>
          <dgm:chMax val="0"/>
          <dgm:bulletEnabled val="1"/>
        </dgm:presLayoutVars>
      </dgm:prSet>
      <dgm:spPr/>
    </dgm:pt>
    <dgm:pt modelId="{E1B0ADF1-F389-4926-921A-D7F7DFB5604B}" type="pres">
      <dgm:prSet presAssocID="{D2C53DC6-4805-43DC-867A-B7D453D07DFD}" presName="nodeRect" presStyleLbl="alignNode1" presStyleIdx="2" presStyleCnt="5">
        <dgm:presLayoutVars>
          <dgm:bulletEnabled val="1"/>
        </dgm:presLayoutVars>
      </dgm:prSet>
      <dgm:spPr/>
    </dgm:pt>
    <dgm:pt modelId="{6F3BBD49-115C-4395-BE90-49AD7EBD89F8}" type="pres">
      <dgm:prSet presAssocID="{6DA6297E-5D9B-4C06-8F90-B09A59E9B244}" presName="sibTrans" presStyleCnt="0"/>
      <dgm:spPr/>
    </dgm:pt>
    <dgm:pt modelId="{B78415A3-5EA9-4721-B8DE-F87526CE1431}" type="pres">
      <dgm:prSet presAssocID="{772B61BC-984B-4424-8277-D4F04D2F56FD}" presName="compositeNode" presStyleCnt="0">
        <dgm:presLayoutVars>
          <dgm:bulletEnabled val="1"/>
        </dgm:presLayoutVars>
      </dgm:prSet>
      <dgm:spPr/>
    </dgm:pt>
    <dgm:pt modelId="{BD65E374-A9E8-402E-A0AF-2AA109CB1C11}" type="pres">
      <dgm:prSet presAssocID="{772B61BC-984B-4424-8277-D4F04D2F56FD}" presName="bgRect" presStyleLbl="alignNode1" presStyleIdx="3" presStyleCnt="5"/>
      <dgm:spPr/>
    </dgm:pt>
    <dgm:pt modelId="{7EF62207-BB4E-45CD-B602-253B007DBF8B}" type="pres">
      <dgm:prSet presAssocID="{83AA3791-C9D7-49A7-B9BA-B1D3E270EFEF}" presName="sibTransNodeRect" presStyleLbl="alignNode1" presStyleIdx="3" presStyleCnt="5">
        <dgm:presLayoutVars>
          <dgm:chMax val="0"/>
          <dgm:bulletEnabled val="1"/>
        </dgm:presLayoutVars>
      </dgm:prSet>
      <dgm:spPr/>
    </dgm:pt>
    <dgm:pt modelId="{39DD21CB-066D-4110-87B6-D7562F1C778B}" type="pres">
      <dgm:prSet presAssocID="{772B61BC-984B-4424-8277-D4F04D2F56FD}" presName="nodeRect" presStyleLbl="alignNode1" presStyleIdx="3" presStyleCnt="5">
        <dgm:presLayoutVars>
          <dgm:bulletEnabled val="1"/>
        </dgm:presLayoutVars>
      </dgm:prSet>
      <dgm:spPr/>
    </dgm:pt>
    <dgm:pt modelId="{11505CD2-C7C9-4057-B066-D16D6564FE1B}" type="pres">
      <dgm:prSet presAssocID="{83AA3791-C9D7-49A7-B9BA-B1D3E270EFEF}" presName="sibTrans" presStyleCnt="0"/>
      <dgm:spPr/>
    </dgm:pt>
    <dgm:pt modelId="{442EE7BC-B01A-4063-BF0B-6CEBB6DFCD8A}" type="pres">
      <dgm:prSet presAssocID="{111FBB0F-1E35-46C3-AA54-375376FEAD2E}" presName="compositeNode" presStyleCnt="0">
        <dgm:presLayoutVars>
          <dgm:bulletEnabled val="1"/>
        </dgm:presLayoutVars>
      </dgm:prSet>
      <dgm:spPr/>
    </dgm:pt>
    <dgm:pt modelId="{B55E5686-12B3-4733-A9D1-7EAC18425F30}" type="pres">
      <dgm:prSet presAssocID="{111FBB0F-1E35-46C3-AA54-375376FEAD2E}" presName="bgRect" presStyleLbl="alignNode1" presStyleIdx="4" presStyleCnt="5"/>
      <dgm:spPr/>
    </dgm:pt>
    <dgm:pt modelId="{CB05A575-69C4-4B17-AAA4-5AC0227D16E6}" type="pres">
      <dgm:prSet presAssocID="{D45F6A7E-A395-46C4-88D0-CD08048104CF}" presName="sibTransNodeRect" presStyleLbl="alignNode1" presStyleIdx="4" presStyleCnt="5">
        <dgm:presLayoutVars>
          <dgm:chMax val="0"/>
          <dgm:bulletEnabled val="1"/>
        </dgm:presLayoutVars>
      </dgm:prSet>
      <dgm:spPr/>
    </dgm:pt>
    <dgm:pt modelId="{01E1D63A-B00B-48E6-BF62-D9D28306F886}" type="pres">
      <dgm:prSet presAssocID="{111FBB0F-1E35-46C3-AA54-375376FEAD2E}" presName="nodeRect" presStyleLbl="alignNode1" presStyleIdx="4" presStyleCnt="5">
        <dgm:presLayoutVars>
          <dgm:bulletEnabled val="1"/>
        </dgm:presLayoutVars>
      </dgm:prSet>
      <dgm:spPr/>
    </dgm:pt>
  </dgm:ptLst>
  <dgm:cxnLst>
    <dgm:cxn modelId="{2D89970F-94BB-4978-A526-25B555A12773}" srcId="{EFD49A6D-05E8-4375-8E55-029C05CF8D1A}" destId="{D2C53DC6-4805-43DC-867A-B7D453D07DFD}" srcOrd="2" destOrd="0" parTransId="{60D2B61D-01BA-4FC3-A47B-D7C473C0963E}" sibTransId="{6DA6297E-5D9B-4C06-8F90-B09A59E9B244}"/>
    <dgm:cxn modelId="{E5BF4813-2091-42C8-A7F1-5F7B80C82686}" type="presOf" srcId="{E2EB8F66-D043-4B49-960A-B31929E93D3D}" destId="{FFFDF4DA-8A4C-4679-89E6-7F94B568A232}" srcOrd="1" destOrd="0" presId="urn:microsoft.com/office/officeart/2016/7/layout/LinearBlockProcessNumbered"/>
    <dgm:cxn modelId="{2A7CBF21-4C97-4EA5-A70F-80FCF58A2465}" type="presOf" srcId="{D2C53DC6-4805-43DC-867A-B7D453D07DFD}" destId="{2CEF7ABA-5181-47D9-976E-13D11A2B2284}" srcOrd="0" destOrd="0" presId="urn:microsoft.com/office/officeart/2016/7/layout/LinearBlockProcessNumbered"/>
    <dgm:cxn modelId="{3368BF27-B618-4B99-BFF4-90F1746624D6}" type="presOf" srcId="{772B61BC-984B-4424-8277-D4F04D2F56FD}" destId="{BD65E374-A9E8-402E-A0AF-2AA109CB1C11}" srcOrd="0" destOrd="0" presId="urn:microsoft.com/office/officeart/2016/7/layout/LinearBlockProcessNumbered"/>
    <dgm:cxn modelId="{3B38342E-BD20-4509-88A1-38099676BDCF}" type="presOf" srcId="{5F4FBC9A-70DC-47B7-86D9-ADE6E27B3884}" destId="{AD5947F5-78BE-4B63-A2C6-F110945ACED9}" srcOrd="0" destOrd="0" presId="urn:microsoft.com/office/officeart/2016/7/layout/LinearBlockProcessNumbered"/>
    <dgm:cxn modelId="{8703A13F-A9AA-41F7-9AD6-2A24BB61430E}" type="presOf" srcId="{111FBB0F-1E35-46C3-AA54-375376FEAD2E}" destId="{B55E5686-12B3-4733-A9D1-7EAC18425F30}" srcOrd="0" destOrd="0" presId="urn:microsoft.com/office/officeart/2016/7/layout/LinearBlockProcessNumbered"/>
    <dgm:cxn modelId="{FC5FA861-F6A7-4D84-8F08-4172CA6DA828}" type="presOf" srcId="{FE73AD4E-1653-4FA8-BDAF-200188D1E805}" destId="{EEC7AA48-AFA5-4DD8-863B-A334CB1838A1}" srcOrd="1" destOrd="0" presId="urn:microsoft.com/office/officeart/2016/7/layout/LinearBlockProcessNumbered"/>
    <dgm:cxn modelId="{A47CBA43-5DD8-4E49-BD7E-F531A96D4977}" srcId="{EFD49A6D-05E8-4375-8E55-029C05CF8D1A}" destId="{E2EB8F66-D043-4B49-960A-B31929E93D3D}" srcOrd="1" destOrd="0" parTransId="{C121AB00-4F93-4251-A06C-57E41A5BFF31}" sibTransId="{5F4FBC9A-70DC-47B7-86D9-ADE6E27B3884}"/>
    <dgm:cxn modelId="{6E98877F-2684-4A19-BEAD-7EA780C6FD0E}" type="presOf" srcId="{772B61BC-984B-4424-8277-D4F04D2F56FD}" destId="{39DD21CB-066D-4110-87B6-D7562F1C778B}" srcOrd="1" destOrd="0" presId="urn:microsoft.com/office/officeart/2016/7/layout/LinearBlockProcessNumbered"/>
    <dgm:cxn modelId="{61690484-D242-4F31-8331-6332B697DDE4}" type="presOf" srcId="{83AA3791-C9D7-49A7-B9BA-B1D3E270EFEF}" destId="{7EF62207-BB4E-45CD-B602-253B007DBF8B}" srcOrd="0" destOrd="0" presId="urn:microsoft.com/office/officeart/2016/7/layout/LinearBlockProcessNumbered"/>
    <dgm:cxn modelId="{044D1C8D-F929-482E-9C41-3785CF165BE8}" srcId="{EFD49A6D-05E8-4375-8E55-029C05CF8D1A}" destId="{FE73AD4E-1653-4FA8-BDAF-200188D1E805}" srcOrd="0" destOrd="0" parTransId="{0F5FAEA2-8799-4347-91E2-F96E6A6E86CD}" sibTransId="{186272B5-4080-4F69-A0B8-F7B9CFB83EBF}"/>
    <dgm:cxn modelId="{1BAB5092-76DF-4FDC-844A-7ADFE139879F}" type="presOf" srcId="{6DA6297E-5D9B-4C06-8F90-B09A59E9B244}" destId="{72743C1B-2F99-4F1F-9328-36646B36C433}" srcOrd="0" destOrd="0" presId="urn:microsoft.com/office/officeart/2016/7/layout/LinearBlockProcessNumbered"/>
    <dgm:cxn modelId="{498FE795-C2BD-4519-81D5-A29DC6D5B939}" type="presOf" srcId="{111FBB0F-1E35-46C3-AA54-375376FEAD2E}" destId="{01E1D63A-B00B-48E6-BF62-D9D28306F886}" srcOrd="1" destOrd="0" presId="urn:microsoft.com/office/officeart/2016/7/layout/LinearBlockProcessNumbered"/>
    <dgm:cxn modelId="{1EB9059A-C85A-4659-9E9F-14B862555E89}" srcId="{EFD49A6D-05E8-4375-8E55-029C05CF8D1A}" destId="{111FBB0F-1E35-46C3-AA54-375376FEAD2E}" srcOrd="4" destOrd="0" parTransId="{7EDD39BD-0538-4C82-8A75-4077EACA421D}" sibTransId="{D45F6A7E-A395-46C4-88D0-CD08048104CF}"/>
    <dgm:cxn modelId="{2170DEBD-6FAB-4BFA-ACC8-765A180045EF}" type="presOf" srcId="{186272B5-4080-4F69-A0B8-F7B9CFB83EBF}" destId="{2CEA989F-335C-435E-8F95-8AC082358772}" srcOrd="0" destOrd="0" presId="urn:microsoft.com/office/officeart/2016/7/layout/LinearBlockProcessNumbered"/>
    <dgm:cxn modelId="{AE0130BE-A632-4EC8-905B-181D7A36C7B0}" type="presOf" srcId="{E2EB8F66-D043-4B49-960A-B31929E93D3D}" destId="{4A0BABAF-4544-40AB-ACE7-45393064B6D6}" srcOrd="0" destOrd="0" presId="urn:microsoft.com/office/officeart/2016/7/layout/LinearBlockProcessNumbered"/>
    <dgm:cxn modelId="{6AE81AC9-8703-46B9-9258-46B6CDC143CD}" type="presOf" srcId="{D45F6A7E-A395-46C4-88D0-CD08048104CF}" destId="{CB05A575-69C4-4B17-AAA4-5AC0227D16E6}" srcOrd="0" destOrd="0" presId="urn:microsoft.com/office/officeart/2016/7/layout/LinearBlockProcessNumbered"/>
    <dgm:cxn modelId="{89997ED3-7B2E-4648-96BF-C384A69A79E5}" type="presOf" srcId="{EFD49A6D-05E8-4375-8E55-029C05CF8D1A}" destId="{73B41D77-6B15-4A90-9FDB-1D833095062B}" srcOrd="0" destOrd="0" presId="urn:microsoft.com/office/officeart/2016/7/layout/LinearBlockProcessNumbered"/>
    <dgm:cxn modelId="{1576BDDA-83B4-406F-9DB5-597A9097E6E1}" srcId="{EFD49A6D-05E8-4375-8E55-029C05CF8D1A}" destId="{772B61BC-984B-4424-8277-D4F04D2F56FD}" srcOrd="3" destOrd="0" parTransId="{8FDA1C1A-FFE6-4CCD-9AE1-02E1BF293290}" sibTransId="{83AA3791-C9D7-49A7-B9BA-B1D3E270EFEF}"/>
    <dgm:cxn modelId="{10A18AF6-4CE6-495E-9731-207E17087B3D}" type="presOf" srcId="{D2C53DC6-4805-43DC-867A-B7D453D07DFD}" destId="{E1B0ADF1-F389-4926-921A-D7F7DFB5604B}" srcOrd="1" destOrd="0" presId="urn:microsoft.com/office/officeart/2016/7/layout/LinearBlockProcessNumbered"/>
    <dgm:cxn modelId="{05378BF6-E1C9-4BE3-B8CF-6F7B757CD0B1}" type="presOf" srcId="{FE73AD4E-1653-4FA8-BDAF-200188D1E805}" destId="{0693BCD7-5589-4F51-B75E-903E3C41598D}" srcOrd="0" destOrd="0" presId="urn:microsoft.com/office/officeart/2016/7/layout/LinearBlockProcessNumbered"/>
    <dgm:cxn modelId="{403CE127-BCF1-4C2C-914E-A7FE05BE6712}" type="presParOf" srcId="{73B41D77-6B15-4A90-9FDB-1D833095062B}" destId="{5E374796-E480-4AF0-B87E-B768056134D3}" srcOrd="0" destOrd="0" presId="urn:microsoft.com/office/officeart/2016/7/layout/LinearBlockProcessNumbered"/>
    <dgm:cxn modelId="{EA58F17E-7CB1-41C1-9081-B0BE0A95C9B9}" type="presParOf" srcId="{5E374796-E480-4AF0-B87E-B768056134D3}" destId="{0693BCD7-5589-4F51-B75E-903E3C41598D}" srcOrd="0" destOrd="0" presId="urn:microsoft.com/office/officeart/2016/7/layout/LinearBlockProcessNumbered"/>
    <dgm:cxn modelId="{8CF45EFD-F1D0-4E66-AB82-04FA48FF207B}" type="presParOf" srcId="{5E374796-E480-4AF0-B87E-B768056134D3}" destId="{2CEA989F-335C-435E-8F95-8AC082358772}" srcOrd="1" destOrd="0" presId="urn:microsoft.com/office/officeart/2016/7/layout/LinearBlockProcessNumbered"/>
    <dgm:cxn modelId="{D959DEEC-EF55-4813-838D-7BCBC0CD22F4}" type="presParOf" srcId="{5E374796-E480-4AF0-B87E-B768056134D3}" destId="{EEC7AA48-AFA5-4DD8-863B-A334CB1838A1}" srcOrd="2" destOrd="0" presId="urn:microsoft.com/office/officeart/2016/7/layout/LinearBlockProcessNumbered"/>
    <dgm:cxn modelId="{D7D61362-34DF-4A22-B331-6D441C415EF5}" type="presParOf" srcId="{73B41D77-6B15-4A90-9FDB-1D833095062B}" destId="{42807B84-1BE4-4B2D-B8C3-E5F1BF6525E4}" srcOrd="1" destOrd="0" presId="urn:microsoft.com/office/officeart/2016/7/layout/LinearBlockProcessNumbered"/>
    <dgm:cxn modelId="{91DF69E3-E6B9-40F2-8605-B59DFEC24B96}" type="presParOf" srcId="{73B41D77-6B15-4A90-9FDB-1D833095062B}" destId="{16F908B4-743E-48B9-80EC-1B9C2CBA858F}" srcOrd="2" destOrd="0" presId="urn:microsoft.com/office/officeart/2016/7/layout/LinearBlockProcessNumbered"/>
    <dgm:cxn modelId="{0D847613-D191-46F4-AFAE-ECA822193E54}" type="presParOf" srcId="{16F908B4-743E-48B9-80EC-1B9C2CBA858F}" destId="{4A0BABAF-4544-40AB-ACE7-45393064B6D6}" srcOrd="0" destOrd="0" presId="urn:microsoft.com/office/officeart/2016/7/layout/LinearBlockProcessNumbered"/>
    <dgm:cxn modelId="{078199A8-3EC8-4D15-B47D-26928624E5B8}" type="presParOf" srcId="{16F908B4-743E-48B9-80EC-1B9C2CBA858F}" destId="{AD5947F5-78BE-4B63-A2C6-F110945ACED9}" srcOrd="1" destOrd="0" presId="urn:microsoft.com/office/officeart/2016/7/layout/LinearBlockProcessNumbered"/>
    <dgm:cxn modelId="{418C1DC8-6881-4396-958A-E00FF29215BE}" type="presParOf" srcId="{16F908B4-743E-48B9-80EC-1B9C2CBA858F}" destId="{FFFDF4DA-8A4C-4679-89E6-7F94B568A232}" srcOrd="2" destOrd="0" presId="urn:microsoft.com/office/officeart/2016/7/layout/LinearBlockProcessNumbered"/>
    <dgm:cxn modelId="{A1106593-BAD1-49EB-8DBC-2F45E4B29FFB}" type="presParOf" srcId="{73B41D77-6B15-4A90-9FDB-1D833095062B}" destId="{FB012FF6-BF66-4D54-BFD2-4A2A12845FAD}" srcOrd="3" destOrd="0" presId="urn:microsoft.com/office/officeart/2016/7/layout/LinearBlockProcessNumbered"/>
    <dgm:cxn modelId="{7EED91FD-8B58-45E4-958C-56D94AFC1D10}" type="presParOf" srcId="{73B41D77-6B15-4A90-9FDB-1D833095062B}" destId="{CC3C0D4F-4543-4EE2-B826-4365E014D244}" srcOrd="4" destOrd="0" presId="urn:microsoft.com/office/officeart/2016/7/layout/LinearBlockProcessNumbered"/>
    <dgm:cxn modelId="{0200C74A-75D6-48BB-BD8A-4A57C3D63870}" type="presParOf" srcId="{CC3C0D4F-4543-4EE2-B826-4365E014D244}" destId="{2CEF7ABA-5181-47D9-976E-13D11A2B2284}" srcOrd="0" destOrd="0" presId="urn:microsoft.com/office/officeart/2016/7/layout/LinearBlockProcessNumbered"/>
    <dgm:cxn modelId="{6A786EF1-5CB6-409B-970B-EB8F921B5267}" type="presParOf" srcId="{CC3C0D4F-4543-4EE2-B826-4365E014D244}" destId="{72743C1B-2F99-4F1F-9328-36646B36C433}" srcOrd="1" destOrd="0" presId="urn:microsoft.com/office/officeart/2016/7/layout/LinearBlockProcessNumbered"/>
    <dgm:cxn modelId="{4BED6518-E600-4485-A4B0-6E557141D54A}" type="presParOf" srcId="{CC3C0D4F-4543-4EE2-B826-4365E014D244}" destId="{E1B0ADF1-F389-4926-921A-D7F7DFB5604B}" srcOrd="2" destOrd="0" presId="urn:microsoft.com/office/officeart/2016/7/layout/LinearBlockProcessNumbered"/>
    <dgm:cxn modelId="{54B8AA3C-F23A-446D-80BE-19EDE85A59FA}" type="presParOf" srcId="{73B41D77-6B15-4A90-9FDB-1D833095062B}" destId="{6F3BBD49-115C-4395-BE90-49AD7EBD89F8}" srcOrd="5" destOrd="0" presId="urn:microsoft.com/office/officeart/2016/7/layout/LinearBlockProcessNumbered"/>
    <dgm:cxn modelId="{FCFE71E9-EA0A-4087-9D27-74E3795F3624}" type="presParOf" srcId="{73B41D77-6B15-4A90-9FDB-1D833095062B}" destId="{B78415A3-5EA9-4721-B8DE-F87526CE1431}" srcOrd="6" destOrd="0" presId="urn:microsoft.com/office/officeart/2016/7/layout/LinearBlockProcessNumbered"/>
    <dgm:cxn modelId="{0E34E676-2926-4878-95F2-52F6EC5ACD88}" type="presParOf" srcId="{B78415A3-5EA9-4721-B8DE-F87526CE1431}" destId="{BD65E374-A9E8-402E-A0AF-2AA109CB1C11}" srcOrd="0" destOrd="0" presId="urn:microsoft.com/office/officeart/2016/7/layout/LinearBlockProcessNumbered"/>
    <dgm:cxn modelId="{AD5C9D45-098F-4A07-A9C6-5DAB3811C9C3}" type="presParOf" srcId="{B78415A3-5EA9-4721-B8DE-F87526CE1431}" destId="{7EF62207-BB4E-45CD-B602-253B007DBF8B}" srcOrd="1" destOrd="0" presId="urn:microsoft.com/office/officeart/2016/7/layout/LinearBlockProcessNumbered"/>
    <dgm:cxn modelId="{0EC4F147-B888-4CEA-947A-6CC16D50F43C}" type="presParOf" srcId="{B78415A3-5EA9-4721-B8DE-F87526CE1431}" destId="{39DD21CB-066D-4110-87B6-D7562F1C778B}" srcOrd="2" destOrd="0" presId="urn:microsoft.com/office/officeart/2016/7/layout/LinearBlockProcessNumbered"/>
    <dgm:cxn modelId="{58A60BDE-773E-4017-BC0E-43EA699D0278}" type="presParOf" srcId="{73B41D77-6B15-4A90-9FDB-1D833095062B}" destId="{11505CD2-C7C9-4057-B066-D16D6564FE1B}" srcOrd="7" destOrd="0" presId="urn:microsoft.com/office/officeart/2016/7/layout/LinearBlockProcessNumbered"/>
    <dgm:cxn modelId="{960457C3-8C64-4789-A062-DFC663E0C164}" type="presParOf" srcId="{73B41D77-6B15-4A90-9FDB-1D833095062B}" destId="{442EE7BC-B01A-4063-BF0B-6CEBB6DFCD8A}" srcOrd="8" destOrd="0" presId="urn:microsoft.com/office/officeart/2016/7/layout/LinearBlockProcessNumbered"/>
    <dgm:cxn modelId="{68D51BB8-B198-48A2-9199-34305837DEA6}" type="presParOf" srcId="{442EE7BC-B01A-4063-BF0B-6CEBB6DFCD8A}" destId="{B55E5686-12B3-4733-A9D1-7EAC18425F30}" srcOrd="0" destOrd="0" presId="urn:microsoft.com/office/officeart/2016/7/layout/LinearBlockProcessNumbered"/>
    <dgm:cxn modelId="{36E0FFE3-229E-4286-B2D8-914763BF773E}" type="presParOf" srcId="{442EE7BC-B01A-4063-BF0B-6CEBB6DFCD8A}" destId="{CB05A575-69C4-4B17-AAA4-5AC0227D16E6}" srcOrd="1" destOrd="0" presId="urn:microsoft.com/office/officeart/2016/7/layout/LinearBlockProcessNumbered"/>
    <dgm:cxn modelId="{BA1B39D8-B123-4E8A-9A20-18A0FDB33919}" type="presParOf" srcId="{442EE7BC-B01A-4063-BF0B-6CEBB6DFCD8A}" destId="{01E1D63A-B00B-48E6-BF62-D9D28306F886}"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94A0FB-A308-46C3-A5B1-9648F01CF6E3}"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nl-NL"/>
        </a:p>
      </dgm:t>
    </dgm:pt>
    <dgm:pt modelId="{08FEA592-DB4E-49AD-BB64-C687942B0BF0}">
      <dgm:prSet phldrT="[Tekst]"/>
      <dgm:spPr/>
      <dgm:t>
        <a:bodyPr/>
        <a:lstStyle/>
        <a:p>
          <a:pPr>
            <a:lnSpc>
              <a:spcPct val="100000"/>
            </a:lnSpc>
            <a:defRPr b="1"/>
          </a:pPr>
          <a:r>
            <a:rPr lang="nl-NL"/>
            <a:t>1</a:t>
          </a:r>
        </a:p>
      </dgm:t>
    </dgm:pt>
    <dgm:pt modelId="{8128C45D-C548-46F4-AAAD-EF473AACB5B7}" type="parTrans" cxnId="{D9CCA2AD-6A9D-446A-9350-2A8953A1E30C}">
      <dgm:prSet/>
      <dgm:spPr/>
      <dgm:t>
        <a:bodyPr/>
        <a:lstStyle/>
        <a:p>
          <a:endParaRPr lang="nl-NL"/>
        </a:p>
      </dgm:t>
    </dgm:pt>
    <dgm:pt modelId="{CC53FE81-C0F4-424A-9F52-C39A8FB840FE}" type="sibTrans" cxnId="{D9CCA2AD-6A9D-446A-9350-2A8953A1E30C}">
      <dgm:prSet/>
      <dgm:spPr/>
      <dgm:t>
        <a:bodyPr/>
        <a:lstStyle/>
        <a:p>
          <a:endParaRPr lang="nl-NL"/>
        </a:p>
      </dgm:t>
    </dgm:pt>
    <dgm:pt modelId="{7889094D-4DF5-47B2-A602-A0332E591C47}">
      <dgm:prSet phldrT="[Tekst]"/>
      <dgm:spPr/>
      <dgm:t>
        <a:bodyPr/>
        <a:lstStyle/>
        <a:p>
          <a:pPr>
            <a:lnSpc>
              <a:spcPct val="100000"/>
            </a:lnSpc>
            <a:defRPr b="1"/>
          </a:pPr>
          <a:r>
            <a:rPr lang="nl-NL"/>
            <a:t>2</a:t>
          </a:r>
        </a:p>
      </dgm:t>
    </dgm:pt>
    <dgm:pt modelId="{235CE601-4D57-488E-B306-0E3F25584F4C}" type="parTrans" cxnId="{C37BD5A0-388B-4F5C-8B70-EDE79738D834}">
      <dgm:prSet/>
      <dgm:spPr/>
      <dgm:t>
        <a:bodyPr/>
        <a:lstStyle/>
        <a:p>
          <a:endParaRPr lang="nl-NL"/>
        </a:p>
      </dgm:t>
    </dgm:pt>
    <dgm:pt modelId="{7AC1416D-52F7-48EC-99DF-1796C5EA729D}" type="sibTrans" cxnId="{C37BD5A0-388B-4F5C-8B70-EDE79738D834}">
      <dgm:prSet/>
      <dgm:spPr/>
      <dgm:t>
        <a:bodyPr/>
        <a:lstStyle/>
        <a:p>
          <a:endParaRPr lang="nl-NL"/>
        </a:p>
      </dgm:t>
    </dgm:pt>
    <dgm:pt modelId="{60E180B6-9085-46C2-9E8A-B08C5181905D}">
      <dgm:prSet phldrT="[Tekst]"/>
      <dgm:spPr/>
      <dgm:t>
        <a:bodyPr/>
        <a:lstStyle/>
        <a:p>
          <a:pPr>
            <a:lnSpc>
              <a:spcPct val="100000"/>
            </a:lnSpc>
            <a:defRPr b="1"/>
          </a:pPr>
          <a:r>
            <a:rPr lang="nl-NL"/>
            <a:t>3</a:t>
          </a:r>
        </a:p>
      </dgm:t>
    </dgm:pt>
    <dgm:pt modelId="{7EB37549-6FEA-4F88-837B-4D39C0795A7E}" type="parTrans" cxnId="{6FECA234-3BD9-4788-A3A4-9D1F91C23893}">
      <dgm:prSet/>
      <dgm:spPr/>
      <dgm:t>
        <a:bodyPr/>
        <a:lstStyle/>
        <a:p>
          <a:endParaRPr lang="nl-NL"/>
        </a:p>
      </dgm:t>
    </dgm:pt>
    <dgm:pt modelId="{32BD6375-B36B-425C-A8BA-148345894B23}" type="sibTrans" cxnId="{6FECA234-3BD9-4788-A3A4-9D1F91C23893}">
      <dgm:prSet/>
      <dgm:spPr/>
      <dgm:t>
        <a:bodyPr/>
        <a:lstStyle/>
        <a:p>
          <a:endParaRPr lang="nl-NL"/>
        </a:p>
      </dgm:t>
    </dgm:pt>
    <dgm:pt modelId="{BE66611B-A41B-47C9-99CE-4AB994E2A9B5}">
      <dgm:prSet phldrT="[Tekst]"/>
      <dgm:spPr/>
      <dgm:t>
        <a:bodyPr/>
        <a:lstStyle/>
        <a:p>
          <a:pPr>
            <a:lnSpc>
              <a:spcPct val="100000"/>
            </a:lnSpc>
            <a:defRPr b="1"/>
          </a:pPr>
          <a:r>
            <a:rPr lang="nl-NL"/>
            <a:t>4</a:t>
          </a:r>
        </a:p>
      </dgm:t>
    </dgm:pt>
    <dgm:pt modelId="{316258AB-3E99-47AE-BE43-0F9BE7043CB8}" type="parTrans" cxnId="{AF9E72EB-EF18-4517-9CF1-EDA5AF1E9A5A}">
      <dgm:prSet/>
      <dgm:spPr/>
      <dgm:t>
        <a:bodyPr/>
        <a:lstStyle/>
        <a:p>
          <a:endParaRPr lang="nl-NL"/>
        </a:p>
      </dgm:t>
    </dgm:pt>
    <dgm:pt modelId="{7932A560-277D-4FDF-8EF2-19BF97E7D9A2}" type="sibTrans" cxnId="{AF9E72EB-EF18-4517-9CF1-EDA5AF1E9A5A}">
      <dgm:prSet/>
      <dgm:spPr/>
      <dgm:t>
        <a:bodyPr/>
        <a:lstStyle/>
        <a:p>
          <a:endParaRPr lang="nl-NL"/>
        </a:p>
      </dgm:t>
    </dgm:pt>
    <dgm:pt modelId="{8FCEB764-A839-485C-BF5E-313B56817FD5}">
      <dgm:prSet phldrT="[Tekst]"/>
      <dgm:spPr/>
      <dgm:t>
        <a:bodyPr/>
        <a:lstStyle/>
        <a:p>
          <a:pPr>
            <a:lnSpc>
              <a:spcPct val="100000"/>
            </a:lnSpc>
            <a:defRPr b="1"/>
          </a:pPr>
          <a:r>
            <a:rPr lang="nl-NL"/>
            <a:t>5</a:t>
          </a:r>
        </a:p>
      </dgm:t>
    </dgm:pt>
    <dgm:pt modelId="{7043A970-A537-4A44-8C5F-E6110528D190}" type="parTrans" cxnId="{2EF0FD1A-4055-466B-8E20-20DC24C5ECA0}">
      <dgm:prSet/>
      <dgm:spPr/>
      <dgm:t>
        <a:bodyPr/>
        <a:lstStyle/>
        <a:p>
          <a:endParaRPr lang="nl-NL"/>
        </a:p>
      </dgm:t>
    </dgm:pt>
    <dgm:pt modelId="{C81DE57C-BD8F-4A0F-8D5D-1B20FCE49330}" type="sibTrans" cxnId="{2EF0FD1A-4055-466B-8E20-20DC24C5ECA0}">
      <dgm:prSet/>
      <dgm:spPr/>
      <dgm:t>
        <a:bodyPr/>
        <a:lstStyle/>
        <a:p>
          <a:endParaRPr lang="nl-NL"/>
        </a:p>
      </dgm:t>
    </dgm:pt>
    <dgm:pt modelId="{31D64128-A786-4397-BE8A-A08EBE973CF1}">
      <dgm:prSet phldrT="[Tekst]"/>
      <dgm:spPr/>
      <dgm:t>
        <a:bodyPr/>
        <a:lstStyle/>
        <a:p>
          <a:pPr>
            <a:lnSpc>
              <a:spcPct val="100000"/>
            </a:lnSpc>
          </a:pPr>
          <a:r>
            <a:rPr lang="nl-NL"/>
            <a:t>Geniet nog meer van uw monument</a:t>
          </a:r>
        </a:p>
      </dgm:t>
    </dgm:pt>
    <dgm:pt modelId="{9503D064-1637-4E6B-AD3F-015C3679570A}" type="parTrans" cxnId="{FC962C0A-E246-4433-B2EE-D0871DA6ACBD}">
      <dgm:prSet/>
      <dgm:spPr/>
      <dgm:t>
        <a:bodyPr/>
        <a:lstStyle/>
        <a:p>
          <a:endParaRPr lang="nl-NL"/>
        </a:p>
      </dgm:t>
    </dgm:pt>
    <dgm:pt modelId="{46E0A791-415B-4DB6-A49B-96AEBC8EAF9D}" type="sibTrans" cxnId="{FC962C0A-E246-4433-B2EE-D0871DA6ACBD}">
      <dgm:prSet/>
      <dgm:spPr/>
      <dgm:t>
        <a:bodyPr/>
        <a:lstStyle/>
        <a:p>
          <a:endParaRPr lang="nl-NL"/>
        </a:p>
      </dgm:t>
    </dgm:pt>
    <dgm:pt modelId="{BFDD8FCE-9840-4AEE-9050-F12EE472AE08}">
      <dgm:prSet/>
      <dgm:spPr/>
      <dgm:t>
        <a:bodyPr/>
        <a:lstStyle/>
        <a:p>
          <a:pPr>
            <a:lnSpc>
              <a:spcPct val="100000"/>
            </a:lnSpc>
          </a:pPr>
          <a:r>
            <a:rPr lang="nl-NL"/>
            <a:t>Wensen en mogelijkheden in beeld brengen </a:t>
          </a:r>
        </a:p>
      </dgm:t>
    </dgm:pt>
    <dgm:pt modelId="{4E1BEBDE-0813-48CC-BCF0-64C23DD8E403}" type="parTrans" cxnId="{2D17B3BF-381F-42F5-8EBF-3F73EC4F58C0}">
      <dgm:prSet/>
      <dgm:spPr/>
      <dgm:t>
        <a:bodyPr/>
        <a:lstStyle/>
        <a:p>
          <a:endParaRPr lang="nl-NL"/>
        </a:p>
      </dgm:t>
    </dgm:pt>
    <dgm:pt modelId="{44C9C72C-E233-4092-B13A-6C1CDBE00410}" type="sibTrans" cxnId="{2D17B3BF-381F-42F5-8EBF-3F73EC4F58C0}">
      <dgm:prSet/>
      <dgm:spPr/>
      <dgm:t>
        <a:bodyPr/>
        <a:lstStyle/>
        <a:p>
          <a:endParaRPr lang="nl-NL"/>
        </a:p>
      </dgm:t>
    </dgm:pt>
    <dgm:pt modelId="{915A1CB4-805A-441B-8AC2-CA0EC0BD91A2}">
      <dgm:prSet/>
      <dgm:spPr/>
      <dgm:t>
        <a:bodyPr/>
        <a:lstStyle/>
        <a:p>
          <a:pPr>
            <a:lnSpc>
              <a:spcPct val="100000"/>
            </a:lnSpc>
          </a:pPr>
          <a:r>
            <a:rPr lang="nl-NL" dirty="0"/>
            <a:t>Vergunningsaanvraag / subsidieaanvraag </a:t>
          </a:r>
        </a:p>
      </dgm:t>
    </dgm:pt>
    <dgm:pt modelId="{39EDC210-B6EF-4045-AC9E-FC110910B639}" type="parTrans" cxnId="{9E7B4ABA-3F73-4EB2-BFEF-4B3DCCC1F55C}">
      <dgm:prSet/>
      <dgm:spPr/>
      <dgm:t>
        <a:bodyPr/>
        <a:lstStyle/>
        <a:p>
          <a:endParaRPr lang="nl-NL"/>
        </a:p>
      </dgm:t>
    </dgm:pt>
    <dgm:pt modelId="{A29EAA9A-0BBB-4EBC-8DB7-582D9E313975}" type="sibTrans" cxnId="{9E7B4ABA-3F73-4EB2-BFEF-4B3DCCC1F55C}">
      <dgm:prSet/>
      <dgm:spPr/>
      <dgm:t>
        <a:bodyPr/>
        <a:lstStyle/>
        <a:p>
          <a:endParaRPr lang="nl-NL"/>
        </a:p>
      </dgm:t>
    </dgm:pt>
    <dgm:pt modelId="{A8000FAE-C4D8-48E7-A11F-9857266EFE32}">
      <dgm:prSet/>
      <dgm:spPr/>
      <dgm:t>
        <a:bodyPr/>
        <a:lstStyle/>
        <a:p>
          <a:pPr>
            <a:lnSpc>
              <a:spcPct val="100000"/>
            </a:lnSpc>
          </a:pPr>
          <a:r>
            <a:rPr lang="nl-NL"/>
            <a:t>Uitvoering van de maatregelen</a:t>
          </a:r>
        </a:p>
      </dgm:t>
    </dgm:pt>
    <dgm:pt modelId="{E72B5D3C-B782-489E-A867-4F1E8658F6B3}" type="parTrans" cxnId="{EB41B651-6C2C-4124-9BE1-1E1336B212F4}">
      <dgm:prSet/>
      <dgm:spPr/>
      <dgm:t>
        <a:bodyPr/>
        <a:lstStyle/>
        <a:p>
          <a:endParaRPr lang="nl-NL"/>
        </a:p>
      </dgm:t>
    </dgm:pt>
    <dgm:pt modelId="{75E6B8D8-7FC6-414A-94F7-3181440B016E}" type="sibTrans" cxnId="{EB41B651-6C2C-4124-9BE1-1E1336B212F4}">
      <dgm:prSet/>
      <dgm:spPr/>
      <dgm:t>
        <a:bodyPr/>
        <a:lstStyle/>
        <a:p>
          <a:endParaRPr lang="nl-NL"/>
        </a:p>
      </dgm:t>
    </dgm:pt>
    <dgm:pt modelId="{2FCC79E2-9D5F-4B5E-9A37-2EDA8F8DB3D5}">
      <dgm:prSet/>
      <dgm:spPr/>
      <dgm:t>
        <a:bodyPr/>
        <a:lstStyle/>
        <a:p>
          <a:pPr>
            <a:lnSpc>
              <a:spcPct val="100000"/>
            </a:lnSpc>
          </a:pPr>
          <a:r>
            <a:rPr lang="nl-NL"/>
            <a:t>U wilt energie besparen / meer comfort</a:t>
          </a:r>
        </a:p>
      </dgm:t>
    </dgm:pt>
    <dgm:pt modelId="{F9554A06-FA2D-47E9-B769-26EC1C1C2316}" type="sibTrans" cxnId="{0D1C15AF-9DDF-423A-9551-9F4E14DE4912}">
      <dgm:prSet/>
      <dgm:spPr/>
      <dgm:t>
        <a:bodyPr/>
        <a:lstStyle/>
        <a:p>
          <a:endParaRPr lang="nl-NL"/>
        </a:p>
      </dgm:t>
    </dgm:pt>
    <dgm:pt modelId="{F92718FA-733B-4D4F-B43E-C9166045FB4F}" type="parTrans" cxnId="{0D1C15AF-9DDF-423A-9551-9F4E14DE4912}">
      <dgm:prSet/>
      <dgm:spPr/>
      <dgm:t>
        <a:bodyPr/>
        <a:lstStyle/>
        <a:p>
          <a:endParaRPr lang="nl-NL"/>
        </a:p>
      </dgm:t>
    </dgm:pt>
    <dgm:pt modelId="{DF5ABA4B-7E90-443B-A55C-709C7CDFD4D8}" type="pres">
      <dgm:prSet presAssocID="{C894A0FB-A308-46C3-A5B1-9648F01CF6E3}" presName="root" presStyleCnt="0">
        <dgm:presLayoutVars>
          <dgm:dir/>
          <dgm:resizeHandles val="exact"/>
        </dgm:presLayoutVars>
      </dgm:prSet>
      <dgm:spPr/>
    </dgm:pt>
    <dgm:pt modelId="{7D0039F8-BBB7-4226-8806-EBEA3AF0142B}" type="pres">
      <dgm:prSet presAssocID="{08FEA592-DB4E-49AD-BB64-C687942B0BF0}" presName="compNode" presStyleCnt="0"/>
      <dgm:spPr/>
    </dgm:pt>
    <dgm:pt modelId="{15D302C9-BB0B-4A12-A74D-6E950C0C3FA1}" type="pres">
      <dgm:prSet presAssocID="{08FEA592-DB4E-49AD-BB64-C687942B0BF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6B8FAD69-AFF9-4EEF-B305-000EFF2AB368}" type="pres">
      <dgm:prSet presAssocID="{08FEA592-DB4E-49AD-BB64-C687942B0BF0}" presName="iconSpace" presStyleCnt="0"/>
      <dgm:spPr/>
    </dgm:pt>
    <dgm:pt modelId="{5167D02A-FC7B-43B0-A272-A5A746B049AA}" type="pres">
      <dgm:prSet presAssocID="{08FEA592-DB4E-49AD-BB64-C687942B0BF0}" presName="parTx" presStyleLbl="revTx" presStyleIdx="0" presStyleCnt="10">
        <dgm:presLayoutVars>
          <dgm:chMax val="0"/>
          <dgm:chPref val="0"/>
        </dgm:presLayoutVars>
      </dgm:prSet>
      <dgm:spPr/>
    </dgm:pt>
    <dgm:pt modelId="{3813F4A3-8534-4FE3-BC43-6773AF373D88}" type="pres">
      <dgm:prSet presAssocID="{08FEA592-DB4E-49AD-BB64-C687942B0BF0}" presName="txSpace" presStyleCnt="0"/>
      <dgm:spPr/>
    </dgm:pt>
    <dgm:pt modelId="{DA290FF9-33D1-4EC7-8587-80D9766A806D}" type="pres">
      <dgm:prSet presAssocID="{08FEA592-DB4E-49AD-BB64-C687942B0BF0}" presName="desTx" presStyleLbl="revTx" presStyleIdx="1" presStyleCnt="10">
        <dgm:presLayoutVars/>
      </dgm:prSet>
      <dgm:spPr/>
    </dgm:pt>
    <dgm:pt modelId="{23271A56-7099-46A7-8175-94EF06230B1A}" type="pres">
      <dgm:prSet presAssocID="{CC53FE81-C0F4-424A-9F52-C39A8FB840FE}" presName="sibTrans" presStyleCnt="0"/>
      <dgm:spPr/>
    </dgm:pt>
    <dgm:pt modelId="{5F2CFF7C-B046-4751-845A-37859DD66DE0}" type="pres">
      <dgm:prSet presAssocID="{7889094D-4DF5-47B2-A602-A0332E591C47}" presName="compNode" presStyleCnt="0"/>
      <dgm:spPr/>
    </dgm:pt>
    <dgm:pt modelId="{D294D7EC-100F-4DC7-8A79-860C8BFECA8B}" type="pres">
      <dgm:prSet presAssocID="{7889094D-4DF5-47B2-A602-A0332E591C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BDF83CBD-0CD5-49BD-AC9E-9D2CA7DC3A99}" type="pres">
      <dgm:prSet presAssocID="{7889094D-4DF5-47B2-A602-A0332E591C47}" presName="iconSpace" presStyleCnt="0"/>
      <dgm:spPr/>
    </dgm:pt>
    <dgm:pt modelId="{677E0FC4-D3E8-4A15-AAF9-E992709E9D3C}" type="pres">
      <dgm:prSet presAssocID="{7889094D-4DF5-47B2-A602-A0332E591C47}" presName="parTx" presStyleLbl="revTx" presStyleIdx="2" presStyleCnt="10">
        <dgm:presLayoutVars>
          <dgm:chMax val="0"/>
          <dgm:chPref val="0"/>
        </dgm:presLayoutVars>
      </dgm:prSet>
      <dgm:spPr/>
    </dgm:pt>
    <dgm:pt modelId="{02DFF6E7-F09A-4409-942E-E35832B2FCF9}" type="pres">
      <dgm:prSet presAssocID="{7889094D-4DF5-47B2-A602-A0332E591C47}" presName="txSpace" presStyleCnt="0"/>
      <dgm:spPr/>
    </dgm:pt>
    <dgm:pt modelId="{178BBB76-CA2A-44CA-89B0-0B0653C0649F}" type="pres">
      <dgm:prSet presAssocID="{7889094D-4DF5-47B2-A602-A0332E591C47}" presName="desTx" presStyleLbl="revTx" presStyleIdx="3" presStyleCnt="10">
        <dgm:presLayoutVars/>
      </dgm:prSet>
      <dgm:spPr/>
    </dgm:pt>
    <dgm:pt modelId="{10439EF5-6F4D-417E-B069-841B0CFD8649}" type="pres">
      <dgm:prSet presAssocID="{7AC1416D-52F7-48EC-99DF-1796C5EA729D}" presName="sibTrans" presStyleCnt="0"/>
      <dgm:spPr/>
    </dgm:pt>
    <dgm:pt modelId="{230A82A3-A34F-4606-8B76-1C0ED004C4EA}" type="pres">
      <dgm:prSet presAssocID="{60E180B6-9085-46C2-9E8A-B08C5181905D}" presName="compNode" presStyleCnt="0"/>
      <dgm:spPr/>
    </dgm:pt>
    <dgm:pt modelId="{77D938DE-2174-4344-9005-403DE46D2702}" type="pres">
      <dgm:prSet presAssocID="{60E180B6-9085-46C2-9E8A-B08C5181905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ey"/>
        </a:ext>
      </dgm:extLst>
    </dgm:pt>
    <dgm:pt modelId="{B33C44F0-4A64-40D3-92B9-9150C45C3926}" type="pres">
      <dgm:prSet presAssocID="{60E180B6-9085-46C2-9E8A-B08C5181905D}" presName="iconSpace" presStyleCnt="0"/>
      <dgm:spPr/>
    </dgm:pt>
    <dgm:pt modelId="{9375C5A8-94F2-4A26-A759-52F65247CEE8}" type="pres">
      <dgm:prSet presAssocID="{60E180B6-9085-46C2-9E8A-B08C5181905D}" presName="parTx" presStyleLbl="revTx" presStyleIdx="4" presStyleCnt="10">
        <dgm:presLayoutVars>
          <dgm:chMax val="0"/>
          <dgm:chPref val="0"/>
        </dgm:presLayoutVars>
      </dgm:prSet>
      <dgm:spPr/>
    </dgm:pt>
    <dgm:pt modelId="{6FAA4CE5-6BE9-4108-876B-2A2DA979AE96}" type="pres">
      <dgm:prSet presAssocID="{60E180B6-9085-46C2-9E8A-B08C5181905D}" presName="txSpace" presStyleCnt="0"/>
      <dgm:spPr/>
    </dgm:pt>
    <dgm:pt modelId="{E0868BF0-68A0-4205-800F-8DA2D05E5A32}" type="pres">
      <dgm:prSet presAssocID="{60E180B6-9085-46C2-9E8A-B08C5181905D}" presName="desTx" presStyleLbl="revTx" presStyleIdx="5" presStyleCnt="10" custScaleX="156350">
        <dgm:presLayoutVars/>
      </dgm:prSet>
      <dgm:spPr/>
    </dgm:pt>
    <dgm:pt modelId="{F09CA32B-D456-4D59-9112-361E2B769F99}" type="pres">
      <dgm:prSet presAssocID="{32BD6375-B36B-425C-A8BA-148345894B23}" presName="sibTrans" presStyleCnt="0"/>
      <dgm:spPr/>
    </dgm:pt>
    <dgm:pt modelId="{04B880B7-5750-4B8C-A6F8-67BE7F69ADD5}" type="pres">
      <dgm:prSet presAssocID="{BE66611B-A41B-47C9-99CE-4AB994E2A9B5}" presName="compNode" presStyleCnt="0"/>
      <dgm:spPr/>
    </dgm:pt>
    <dgm:pt modelId="{A5A4BE81-73AC-4AC4-8B82-1E9816465488}" type="pres">
      <dgm:prSet presAssocID="{BE66611B-A41B-47C9-99CE-4AB994E2A9B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71B1961C-ACA2-4E51-BE87-F97B4D6EF3D6}" type="pres">
      <dgm:prSet presAssocID="{BE66611B-A41B-47C9-99CE-4AB994E2A9B5}" presName="iconSpace" presStyleCnt="0"/>
      <dgm:spPr/>
    </dgm:pt>
    <dgm:pt modelId="{5F3674A5-99CD-4CC2-BEB4-6274DFE9C3D5}" type="pres">
      <dgm:prSet presAssocID="{BE66611B-A41B-47C9-99CE-4AB994E2A9B5}" presName="parTx" presStyleLbl="revTx" presStyleIdx="6" presStyleCnt="10">
        <dgm:presLayoutVars>
          <dgm:chMax val="0"/>
          <dgm:chPref val="0"/>
        </dgm:presLayoutVars>
      </dgm:prSet>
      <dgm:spPr/>
    </dgm:pt>
    <dgm:pt modelId="{3C7BCD9A-2405-466B-A0B8-7A778CD3C4FA}" type="pres">
      <dgm:prSet presAssocID="{BE66611B-A41B-47C9-99CE-4AB994E2A9B5}" presName="txSpace" presStyleCnt="0"/>
      <dgm:spPr/>
    </dgm:pt>
    <dgm:pt modelId="{1D700C7A-83AB-47B2-B892-243B2E207C45}" type="pres">
      <dgm:prSet presAssocID="{BE66611B-A41B-47C9-99CE-4AB994E2A9B5}" presName="desTx" presStyleLbl="revTx" presStyleIdx="7" presStyleCnt="10">
        <dgm:presLayoutVars/>
      </dgm:prSet>
      <dgm:spPr/>
    </dgm:pt>
    <dgm:pt modelId="{25B979D5-C16F-42A3-A41E-0299F5C332F2}" type="pres">
      <dgm:prSet presAssocID="{7932A560-277D-4FDF-8EF2-19BF97E7D9A2}" presName="sibTrans" presStyleCnt="0"/>
      <dgm:spPr/>
    </dgm:pt>
    <dgm:pt modelId="{89992195-BFBE-4F23-8C39-BAF9D2A1BE56}" type="pres">
      <dgm:prSet presAssocID="{8FCEB764-A839-485C-BF5E-313B56817FD5}" presName="compNode" presStyleCnt="0"/>
      <dgm:spPr/>
    </dgm:pt>
    <dgm:pt modelId="{53D37F06-CF12-4DF3-89EE-DAA3BD46F77C}" type="pres">
      <dgm:prSet presAssocID="{8FCEB764-A839-485C-BF5E-313B56817FD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umbs Up Sign"/>
        </a:ext>
      </dgm:extLst>
    </dgm:pt>
    <dgm:pt modelId="{93195A8D-B2E6-4D3D-A106-EE098E6F2E15}" type="pres">
      <dgm:prSet presAssocID="{8FCEB764-A839-485C-BF5E-313B56817FD5}" presName="iconSpace" presStyleCnt="0"/>
      <dgm:spPr/>
    </dgm:pt>
    <dgm:pt modelId="{86F497E5-3710-4139-BEDD-ADBA618C8D1D}" type="pres">
      <dgm:prSet presAssocID="{8FCEB764-A839-485C-BF5E-313B56817FD5}" presName="parTx" presStyleLbl="revTx" presStyleIdx="8" presStyleCnt="10">
        <dgm:presLayoutVars>
          <dgm:chMax val="0"/>
          <dgm:chPref val="0"/>
        </dgm:presLayoutVars>
      </dgm:prSet>
      <dgm:spPr/>
    </dgm:pt>
    <dgm:pt modelId="{F86E76B0-6615-4A1D-89E3-09A6913B001C}" type="pres">
      <dgm:prSet presAssocID="{8FCEB764-A839-485C-BF5E-313B56817FD5}" presName="txSpace" presStyleCnt="0"/>
      <dgm:spPr/>
    </dgm:pt>
    <dgm:pt modelId="{86436293-E9B0-4D20-A681-CD9B38AABCA9}" type="pres">
      <dgm:prSet presAssocID="{8FCEB764-A839-485C-BF5E-313B56817FD5}" presName="desTx" presStyleLbl="revTx" presStyleIdx="9" presStyleCnt="10">
        <dgm:presLayoutVars/>
      </dgm:prSet>
      <dgm:spPr/>
    </dgm:pt>
  </dgm:ptLst>
  <dgm:cxnLst>
    <dgm:cxn modelId="{40088105-A2F6-4D5A-8B47-3519F4FE5888}" type="presOf" srcId="{BFDD8FCE-9840-4AEE-9050-F12EE472AE08}" destId="{178BBB76-CA2A-44CA-89B0-0B0653C0649F}" srcOrd="0" destOrd="0" presId="urn:microsoft.com/office/officeart/2018/5/layout/CenteredIconLabelDescriptionList"/>
    <dgm:cxn modelId="{FC962C0A-E246-4433-B2EE-D0871DA6ACBD}" srcId="{8FCEB764-A839-485C-BF5E-313B56817FD5}" destId="{31D64128-A786-4397-BE8A-A08EBE973CF1}" srcOrd="0" destOrd="0" parTransId="{9503D064-1637-4E6B-AD3F-015C3679570A}" sibTransId="{46E0A791-415B-4DB6-A49B-96AEBC8EAF9D}"/>
    <dgm:cxn modelId="{32FFA60F-222B-462B-B227-2E18A3C997D5}" type="presOf" srcId="{7889094D-4DF5-47B2-A602-A0332E591C47}" destId="{677E0FC4-D3E8-4A15-AAF9-E992709E9D3C}" srcOrd="0" destOrd="0" presId="urn:microsoft.com/office/officeart/2018/5/layout/CenteredIconLabelDescriptionList"/>
    <dgm:cxn modelId="{2EF0FD1A-4055-466B-8E20-20DC24C5ECA0}" srcId="{C894A0FB-A308-46C3-A5B1-9648F01CF6E3}" destId="{8FCEB764-A839-485C-BF5E-313B56817FD5}" srcOrd="4" destOrd="0" parTransId="{7043A970-A537-4A44-8C5F-E6110528D190}" sibTransId="{C81DE57C-BD8F-4A0F-8D5D-1B20FCE49330}"/>
    <dgm:cxn modelId="{21ED3229-C964-4484-A7F3-7C76C7D030BD}" type="presOf" srcId="{31D64128-A786-4397-BE8A-A08EBE973CF1}" destId="{86436293-E9B0-4D20-A681-CD9B38AABCA9}" srcOrd="0" destOrd="0" presId="urn:microsoft.com/office/officeart/2018/5/layout/CenteredIconLabelDescriptionList"/>
    <dgm:cxn modelId="{6FECA234-3BD9-4788-A3A4-9D1F91C23893}" srcId="{C894A0FB-A308-46C3-A5B1-9648F01CF6E3}" destId="{60E180B6-9085-46C2-9E8A-B08C5181905D}" srcOrd="2" destOrd="0" parTransId="{7EB37549-6FEA-4F88-837B-4D39C0795A7E}" sibTransId="{32BD6375-B36B-425C-A8BA-148345894B23}"/>
    <dgm:cxn modelId="{EAD7E035-E5A9-465C-B2B1-8A17145F4264}" type="presOf" srcId="{2FCC79E2-9D5F-4B5E-9A37-2EDA8F8DB3D5}" destId="{DA290FF9-33D1-4EC7-8587-80D9766A806D}" srcOrd="0" destOrd="0" presId="urn:microsoft.com/office/officeart/2018/5/layout/CenteredIconLabelDescriptionList"/>
    <dgm:cxn modelId="{75DBCB40-573C-49B6-A419-C7799F8D40E7}" type="presOf" srcId="{60E180B6-9085-46C2-9E8A-B08C5181905D}" destId="{9375C5A8-94F2-4A26-A759-52F65247CEE8}" srcOrd="0" destOrd="0" presId="urn:microsoft.com/office/officeart/2018/5/layout/CenteredIconLabelDescriptionList"/>
    <dgm:cxn modelId="{D250F060-BAB5-4A72-B8E8-6B9478127766}" type="presOf" srcId="{C894A0FB-A308-46C3-A5B1-9648F01CF6E3}" destId="{DF5ABA4B-7E90-443B-A55C-709C7CDFD4D8}" srcOrd="0" destOrd="0" presId="urn:microsoft.com/office/officeart/2018/5/layout/CenteredIconLabelDescriptionList"/>
    <dgm:cxn modelId="{AF0C9F64-6E55-4B28-B3E7-8202731DC270}" type="presOf" srcId="{BE66611B-A41B-47C9-99CE-4AB994E2A9B5}" destId="{5F3674A5-99CD-4CC2-BEB4-6274DFE9C3D5}" srcOrd="0" destOrd="0" presId="urn:microsoft.com/office/officeart/2018/5/layout/CenteredIconLabelDescriptionList"/>
    <dgm:cxn modelId="{84355B6C-AD38-446B-A640-34C25BDAF55E}" type="presOf" srcId="{8FCEB764-A839-485C-BF5E-313B56817FD5}" destId="{86F497E5-3710-4139-BEDD-ADBA618C8D1D}" srcOrd="0" destOrd="0" presId="urn:microsoft.com/office/officeart/2018/5/layout/CenteredIconLabelDescriptionList"/>
    <dgm:cxn modelId="{EB41B651-6C2C-4124-9BE1-1E1336B212F4}" srcId="{BE66611B-A41B-47C9-99CE-4AB994E2A9B5}" destId="{A8000FAE-C4D8-48E7-A11F-9857266EFE32}" srcOrd="0" destOrd="0" parTransId="{E72B5D3C-B782-489E-A867-4F1E8658F6B3}" sibTransId="{75E6B8D8-7FC6-414A-94F7-3181440B016E}"/>
    <dgm:cxn modelId="{39C7FC8E-9137-4507-9946-994EDE53FC2A}" type="presOf" srcId="{915A1CB4-805A-441B-8AC2-CA0EC0BD91A2}" destId="{E0868BF0-68A0-4205-800F-8DA2D05E5A32}" srcOrd="0" destOrd="0" presId="urn:microsoft.com/office/officeart/2018/5/layout/CenteredIconLabelDescriptionList"/>
    <dgm:cxn modelId="{C37BD5A0-388B-4F5C-8B70-EDE79738D834}" srcId="{C894A0FB-A308-46C3-A5B1-9648F01CF6E3}" destId="{7889094D-4DF5-47B2-A602-A0332E591C47}" srcOrd="1" destOrd="0" parTransId="{235CE601-4D57-488E-B306-0E3F25584F4C}" sibTransId="{7AC1416D-52F7-48EC-99DF-1796C5EA729D}"/>
    <dgm:cxn modelId="{D9CCA2AD-6A9D-446A-9350-2A8953A1E30C}" srcId="{C894A0FB-A308-46C3-A5B1-9648F01CF6E3}" destId="{08FEA592-DB4E-49AD-BB64-C687942B0BF0}" srcOrd="0" destOrd="0" parTransId="{8128C45D-C548-46F4-AAAD-EF473AACB5B7}" sibTransId="{CC53FE81-C0F4-424A-9F52-C39A8FB840FE}"/>
    <dgm:cxn modelId="{0D1C15AF-9DDF-423A-9551-9F4E14DE4912}" srcId="{08FEA592-DB4E-49AD-BB64-C687942B0BF0}" destId="{2FCC79E2-9D5F-4B5E-9A37-2EDA8F8DB3D5}" srcOrd="0" destOrd="0" parTransId="{F92718FA-733B-4D4F-B43E-C9166045FB4F}" sibTransId="{F9554A06-FA2D-47E9-B769-26EC1C1C2316}"/>
    <dgm:cxn modelId="{D8AD00B3-AD3B-4F63-B8FF-A54261D189FF}" type="presOf" srcId="{08FEA592-DB4E-49AD-BB64-C687942B0BF0}" destId="{5167D02A-FC7B-43B0-A272-A5A746B049AA}" srcOrd="0" destOrd="0" presId="urn:microsoft.com/office/officeart/2018/5/layout/CenteredIconLabelDescriptionList"/>
    <dgm:cxn modelId="{9E7B4ABA-3F73-4EB2-BFEF-4B3DCCC1F55C}" srcId="{60E180B6-9085-46C2-9E8A-B08C5181905D}" destId="{915A1CB4-805A-441B-8AC2-CA0EC0BD91A2}" srcOrd="0" destOrd="0" parTransId="{39EDC210-B6EF-4045-AC9E-FC110910B639}" sibTransId="{A29EAA9A-0BBB-4EBC-8DB7-582D9E313975}"/>
    <dgm:cxn modelId="{2D17B3BF-381F-42F5-8EBF-3F73EC4F58C0}" srcId="{7889094D-4DF5-47B2-A602-A0332E591C47}" destId="{BFDD8FCE-9840-4AEE-9050-F12EE472AE08}" srcOrd="0" destOrd="0" parTransId="{4E1BEBDE-0813-48CC-BCF0-64C23DD8E403}" sibTransId="{44C9C72C-E233-4092-B13A-6C1CDBE00410}"/>
    <dgm:cxn modelId="{AF9E72EB-EF18-4517-9CF1-EDA5AF1E9A5A}" srcId="{C894A0FB-A308-46C3-A5B1-9648F01CF6E3}" destId="{BE66611B-A41B-47C9-99CE-4AB994E2A9B5}" srcOrd="3" destOrd="0" parTransId="{316258AB-3E99-47AE-BE43-0F9BE7043CB8}" sibTransId="{7932A560-277D-4FDF-8EF2-19BF97E7D9A2}"/>
    <dgm:cxn modelId="{5D1573F9-D1C8-40FB-97BD-14C53895469E}" type="presOf" srcId="{A8000FAE-C4D8-48E7-A11F-9857266EFE32}" destId="{1D700C7A-83AB-47B2-B892-243B2E207C45}" srcOrd="0" destOrd="0" presId="urn:microsoft.com/office/officeart/2018/5/layout/CenteredIconLabelDescriptionList"/>
    <dgm:cxn modelId="{A8DC11B5-16A7-4A82-B4F3-7B6535D134E1}" type="presParOf" srcId="{DF5ABA4B-7E90-443B-A55C-709C7CDFD4D8}" destId="{7D0039F8-BBB7-4226-8806-EBEA3AF0142B}" srcOrd="0" destOrd="0" presId="urn:microsoft.com/office/officeart/2018/5/layout/CenteredIconLabelDescriptionList"/>
    <dgm:cxn modelId="{D536C6AC-ED46-4ECC-B8F7-69A70A122F03}" type="presParOf" srcId="{7D0039F8-BBB7-4226-8806-EBEA3AF0142B}" destId="{15D302C9-BB0B-4A12-A74D-6E950C0C3FA1}" srcOrd="0" destOrd="0" presId="urn:microsoft.com/office/officeart/2018/5/layout/CenteredIconLabelDescriptionList"/>
    <dgm:cxn modelId="{21BDA702-8E2E-4927-9620-8C86CA93BFD2}" type="presParOf" srcId="{7D0039F8-BBB7-4226-8806-EBEA3AF0142B}" destId="{6B8FAD69-AFF9-4EEF-B305-000EFF2AB368}" srcOrd="1" destOrd="0" presId="urn:microsoft.com/office/officeart/2018/5/layout/CenteredIconLabelDescriptionList"/>
    <dgm:cxn modelId="{CAB8CFA7-05DA-4851-865C-0FF5542D7757}" type="presParOf" srcId="{7D0039F8-BBB7-4226-8806-EBEA3AF0142B}" destId="{5167D02A-FC7B-43B0-A272-A5A746B049AA}" srcOrd="2" destOrd="0" presId="urn:microsoft.com/office/officeart/2018/5/layout/CenteredIconLabelDescriptionList"/>
    <dgm:cxn modelId="{D5FA1873-A248-4E13-B7DC-981E33C0B004}" type="presParOf" srcId="{7D0039F8-BBB7-4226-8806-EBEA3AF0142B}" destId="{3813F4A3-8534-4FE3-BC43-6773AF373D88}" srcOrd="3" destOrd="0" presId="urn:microsoft.com/office/officeart/2018/5/layout/CenteredIconLabelDescriptionList"/>
    <dgm:cxn modelId="{D609738D-AAD8-4BF5-8FAB-FAC3DB1871BD}" type="presParOf" srcId="{7D0039F8-BBB7-4226-8806-EBEA3AF0142B}" destId="{DA290FF9-33D1-4EC7-8587-80D9766A806D}" srcOrd="4" destOrd="0" presId="urn:microsoft.com/office/officeart/2018/5/layout/CenteredIconLabelDescriptionList"/>
    <dgm:cxn modelId="{12781529-D91D-47ED-A8F0-676944944C60}" type="presParOf" srcId="{DF5ABA4B-7E90-443B-A55C-709C7CDFD4D8}" destId="{23271A56-7099-46A7-8175-94EF06230B1A}" srcOrd="1" destOrd="0" presId="urn:microsoft.com/office/officeart/2018/5/layout/CenteredIconLabelDescriptionList"/>
    <dgm:cxn modelId="{FA1168B1-4B33-4F63-A018-BE3B5244697C}" type="presParOf" srcId="{DF5ABA4B-7E90-443B-A55C-709C7CDFD4D8}" destId="{5F2CFF7C-B046-4751-845A-37859DD66DE0}" srcOrd="2" destOrd="0" presId="urn:microsoft.com/office/officeart/2018/5/layout/CenteredIconLabelDescriptionList"/>
    <dgm:cxn modelId="{70A3DCC7-D1CC-4B0D-BD4E-B06269490053}" type="presParOf" srcId="{5F2CFF7C-B046-4751-845A-37859DD66DE0}" destId="{D294D7EC-100F-4DC7-8A79-860C8BFECA8B}" srcOrd="0" destOrd="0" presId="urn:microsoft.com/office/officeart/2018/5/layout/CenteredIconLabelDescriptionList"/>
    <dgm:cxn modelId="{CA275D5D-632E-45B0-A212-8FBC3412CDFA}" type="presParOf" srcId="{5F2CFF7C-B046-4751-845A-37859DD66DE0}" destId="{BDF83CBD-0CD5-49BD-AC9E-9D2CA7DC3A99}" srcOrd="1" destOrd="0" presId="urn:microsoft.com/office/officeart/2018/5/layout/CenteredIconLabelDescriptionList"/>
    <dgm:cxn modelId="{2162D4AD-25FE-451A-8A7F-C7685C7D166A}" type="presParOf" srcId="{5F2CFF7C-B046-4751-845A-37859DD66DE0}" destId="{677E0FC4-D3E8-4A15-AAF9-E992709E9D3C}" srcOrd="2" destOrd="0" presId="urn:microsoft.com/office/officeart/2018/5/layout/CenteredIconLabelDescriptionList"/>
    <dgm:cxn modelId="{295CB55D-4E18-4DA3-847F-75EC19DF1C16}" type="presParOf" srcId="{5F2CFF7C-B046-4751-845A-37859DD66DE0}" destId="{02DFF6E7-F09A-4409-942E-E35832B2FCF9}" srcOrd="3" destOrd="0" presId="urn:microsoft.com/office/officeart/2018/5/layout/CenteredIconLabelDescriptionList"/>
    <dgm:cxn modelId="{D3B7AAA0-FC80-4F1E-A166-1C71C83A2283}" type="presParOf" srcId="{5F2CFF7C-B046-4751-845A-37859DD66DE0}" destId="{178BBB76-CA2A-44CA-89B0-0B0653C0649F}" srcOrd="4" destOrd="0" presId="urn:microsoft.com/office/officeart/2018/5/layout/CenteredIconLabelDescriptionList"/>
    <dgm:cxn modelId="{06D56AF3-63ED-4E6E-9E61-557DB513605C}" type="presParOf" srcId="{DF5ABA4B-7E90-443B-A55C-709C7CDFD4D8}" destId="{10439EF5-6F4D-417E-B069-841B0CFD8649}" srcOrd="3" destOrd="0" presId="urn:microsoft.com/office/officeart/2018/5/layout/CenteredIconLabelDescriptionList"/>
    <dgm:cxn modelId="{1DD212E0-68CB-4445-BCC9-EB674B8E1F64}" type="presParOf" srcId="{DF5ABA4B-7E90-443B-A55C-709C7CDFD4D8}" destId="{230A82A3-A34F-4606-8B76-1C0ED004C4EA}" srcOrd="4" destOrd="0" presId="urn:microsoft.com/office/officeart/2018/5/layout/CenteredIconLabelDescriptionList"/>
    <dgm:cxn modelId="{B28B7F60-416E-4156-8F8D-C738A7153022}" type="presParOf" srcId="{230A82A3-A34F-4606-8B76-1C0ED004C4EA}" destId="{77D938DE-2174-4344-9005-403DE46D2702}" srcOrd="0" destOrd="0" presId="urn:microsoft.com/office/officeart/2018/5/layout/CenteredIconLabelDescriptionList"/>
    <dgm:cxn modelId="{7FFFC684-5C89-46DF-84F2-00DE9F558616}" type="presParOf" srcId="{230A82A3-A34F-4606-8B76-1C0ED004C4EA}" destId="{B33C44F0-4A64-40D3-92B9-9150C45C3926}" srcOrd="1" destOrd="0" presId="urn:microsoft.com/office/officeart/2018/5/layout/CenteredIconLabelDescriptionList"/>
    <dgm:cxn modelId="{7F330998-100D-4B15-82E8-373515CAAB9C}" type="presParOf" srcId="{230A82A3-A34F-4606-8B76-1C0ED004C4EA}" destId="{9375C5A8-94F2-4A26-A759-52F65247CEE8}" srcOrd="2" destOrd="0" presId="urn:microsoft.com/office/officeart/2018/5/layout/CenteredIconLabelDescriptionList"/>
    <dgm:cxn modelId="{E2480F29-FB69-417D-BEF5-BBB5B068DA75}" type="presParOf" srcId="{230A82A3-A34F-4606-8B76-1C0ED004C4EA}" destId="{6FAA4CE5-6BE9-4108-876B-2A2DA979AE96}" srcOrd="3" destOrd="0" presId="urn:microsoft.com/office/officeart/2018/5/layout/CenteredIconLabelDescriptionList"/>
    <dgm:cxn modelId="{CB8C48EB-7E91-4FFE-B78D-9C98B253C8E0}" type="presParOf" srcId="{230A82A3-A34F-4606-8B76-1C0ED004C4EA}" destId="{E0868BF0-68A0-4205-800F-8DA2D05E5A32}" srcOrd="4" destOrd="0" presId="urn:microsoft.com/office/officeart/2018/5/layout/CenteredIconLabelDescriptionList"/>
    <dgm:cxn modelId="{8BB10975-990C-4E10-9990-370638DBAA21}" type="presParOf" srcId="{DF5ABA4B-7E90-443B-A55C-709C7CDFD4D8}" destId="{F09CA32B-D456-4D59-9112-361E2B769F99}" srcOrd="5" destOrd="0" presId="urn:microsoft.com/office/officeart/2018/5/layout/CenteredIconLabelDescriptionList"/>
    <dgm:cxn modelId="{BAE1D852-8D87-4E2A-AD8A-660D5F2B6AA6}" type="presParOf" srcId="{DF5ABA4B-7E90-443B-A55C-709C7CDFD4D8}" destId="{04B880B7-5750-4B8C-A6F8-67BE7F69ADD5}" srcOrd="6" destOrd="0" presId="urn:microsoft.com/office/officeart/2018/5/layout/CenteredIconLabelDescriptionList"/>
    <dgm:cxn modelId="{B3AC10F3-BC09-4D21-B31A-3E8BA72419E0}" type="presParOf" srcId="{04B880B7-5750-4B8C-A6F8-67BE7F69ADD5}" destId="{A5A4BE81-73AC-4AC4-8B82-1E9816465488}" srcOrd="0" destOrd="0" presId="urn:microsoft.com/office/officeart/2018/5/layout/CenteredIconLabelDescriptionList"/>
    <dgm:cxn modelId="{93F9188D-D9D9-44E7-85E4-C9052783195E}" type="presParOf" srcId="{04B880B7-5750-4B8C-A6F8-67BE7F69ADD5}" destId="{71B1961C-ACA2-4E51-BE87-F97B4D6EF3D6}" srcOrd="1" destOrd="0" presId="urn:microsoft.com/office/officeart/2018/5/layout/CenteredIconLabelDescriptionList"/>
    <dgm:cxn modelId="{2E7244DB-F6DA-4A59-BCE7-1C75386C43BA}" type="presParOf" srcId="{04B880B7-5750-4B8C-A6F8-67BE7F69ADD5}" destId="{5F3674A5-99CD-4CC2-BEB4-6274DFE9C3D5}" srcOrd="2" destOrd="0" presId="urn:microsoft.com/office/officeart/2018/5/layout/CenteredIconLabelDescriptionList"/>
    <dgm:cxn modelId="{D58BF3F1-5DF5-4EEF-BB88-87DD8926CA65}" type="presParOf" srcId="{04B880B7-5750-4B8C-A6F8-67BE7F69ADD5}" destId="{3C7BCD9A-2405-466B-A0B8-7A778CD3C4FA}" srcOrd="3" destOrd="0" presId="urn:microsoft.com/office/officeart/2018/5/layout/CenteredIconLabelDescriptionList"/>
    <dgm:cxn modelId="{D8085E31-E097-4E41-92B3-19AEAA11CF03}" type="presParOf" srcId="{04B880B7-5750-4B8C-A6F8-67BE7F69ADD5}" destId="{1D700C7A-83AB-47B2-B892-243B2E207C45}" srcOrd="4" destOrd="0" presId="urn:microsoft.com/office/officeart/2018/5/layout/CenteredIconLabelDescriptionList"/>
    <dgm:cxn modelId="{906C0BED-5544-4341-949A-0481F6CA1DA9}" type="presParOf" srcId="{DF5ABA4B-7E90-443B-A55C-709C7CDFD4D8}" destId="{25B979D5-C16F-42A3-A41E-0299F5C332F2}" srcOrd="7" destOrd="0" presId="urn:microsoft.com/office/officeart/2018/5/layout/CenteredIconLabelDescriptionList"/>
    <dgm:cxn modelId="{2BAD24E7-6D7A-46BB-BF14-4502532C884F}" type="presParOf" srcId="{DF5ABA4B-7E90-443B-A55C-709C7CDFD4D8}" destId="{89992195-BFBE-4F23-8C39-BAF9D2A1BE56}" srcOrd="8" destOrd="0" presId="urn:microsoft.com/office/officeart/2018/5/layout/CenteredIconLabelDescriptionList"/>
    <dgm:cxn modelId="{40DD86CB-7611-4A73-86FF-CE1DBD1A0411}" type="presParOf" srcId="{89992195-BFBE-4F23-8C39-BAF9D2A1BE56}" destId="{53D37F06-CF12-4DF3-89EE-DAA3BD46F77C}" srcOrd="0" destOrd="0" presId="urn:microsoft.com/office/officeart/2018/5/layout/CenteredIconLabelDescriptionList"/>
    <dgm:cxn modelId="{2BBF5D3F-F16C-40F6-AE47-67766CC76235}" type="presParOf" srcId="{89992195-BFBE-4F23-8C39-BAF9D2A1BE56}" destId="{93195A8D-B2E6-4D3D-A106-EE098E6F2E15}" srcOrd="1" destOrd="0" presId="urn:microsoft.com/office/officeart/2018/5/layout/CenteredIconLabelDescriptionList"/>
    <dgm:cxn modelId="{BBC6EAB2-9EBB-4C8A-9845-CDA8870BD569}" type="presParOf" srcId="{89992195-BFBE-4F23-8C39-BAF9D2A1BE56}" destId="{86F497E5-3710-4139-BEDD-ADBA618C8D1D}" srcOrd="2" destOrd="0" presId="urn:microsoft.com/office/officeart/2018/5/layout/CenteredIconLabelDescriptionList"/>
    <dgm:cxn modelId="{6D53AC79-DEFA-4519-B31C-CC6A1911940B}" type="presParOf" srcId="{89992195-BFBE-4F23-8C39-BAF9D2A1BE56}" destId="{F86E76B0-6615-4A1D-89E3-09A6913B001C}" srcOrd="3" destOrd="0" presId="urn:microsoft.com/office/officeart/2018/5/layout/CenteredIconLabelDescriptionList"/>
    <dgm:cxn modelId="{FF669590-2F8F-4CEF-A1FB-EBFEB1E6D06C}" type="presParOf" srcId="{89992195-BFBE-4F23-8C39-BAF9D2A1BE56}" destId="{86436293-E9B0-4D20-A681-CD9B38AABCA9}"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3BCD7-5589-4F51-B75E-903E3C41598D}">
      <dsp:nvSpPr>
        <dsp:cNvPr id="0" name=""/>
        <dsp:cNvSpPr/>
      </dsp:nvSpPr>
      <dsp:spPr>
        <a:xfrm>
          <a:off x="6315" y="739556"/>
          <a:ext cx="1974242" cy="236909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844550">
            <a:lnSpc>
              <a:spcPct val="90000"/>
            </a:lnSpc>
            <a:spcBef>
              <a:spcPct val="0"/>
            </a:spcBef>
            <a:spcAft>
              <a:spcPct val="35000"/>
            </a:spcAft>
            <a:buNone/>
          </a:pPr>
          <a:r>
            <a:rPr lang="nl-NL" sz="1900" kern="1200" dirty="0"/>
            <a:t>Is er een noodzaak voor een ingreep? </a:t>
          </a:r>
        </a:p>
      </dsp:txBody>
      <dsp:txXfrm>
        <a:off x="6315" y="1687192"/>
        <a:ext cx="1974242" cy="1421454"/>
      </dsp:txXfrm>
    </dsp:sp>
    <dsp:sp modelId="{2CEA989F-335C-435E-8F95-8AC082358772}">
      <dsp:nvSpPr>
        <dsp:cNvPr id="0" name=""/>
        <dsp:cNvSpPr/>
      </dsp:nvSpPr>
      <dsp:spPr>
        <a:xfrm>
          <a:off x="6315" y="739556"/>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nl-NL" sz="4400" kern="1200"/>
            <a:t>01</a:t>
          </a:r>
        </a:p>
      </dsp:txBody>
      <dsp:txXfrm>
        <a:off x="6315" y="739556"/>
        <a:ext cx="1974242" cy="947636"/>
      </dsp:txXfrm>
    </dsp:sp>
    <dsp:sp modelId="{4A0BABAF-4544-40AB-ACE7-45393064B6D6}">
      <dsp:nvSpPr>
        <dsp:cNvPr id="0" name=""/>
        <dsp:cNvSpPr/>
      </dsp:nvSpPr>
      <dsp:spPr>
        <a:xfrm>
          <a:off x="2138497" y="739556"/>
          <a:ext cx="1974242" cy="2369090"/>
        </a:xfrm>
        <a:prstGeom prst="rect">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w="6350" cap="flat" cmpd="sng" algn="ctr">
          <a:solidFill>
            <a:schemeClr val="accent5">
              <a:hueOff val="-1838336"/>
              <a:satOff val="-2557"/>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844550">
            <a:lnSpc>
              <a:spcPct val="90000"/>
            </a:lnSpc>
            <a:spcBef>
              <a:spcPct val="0"/>
            </a:spcBef>
            <a:spcAft>
              <a:spcPct val="35000"/>
            </a:spcAft>
            <a:buNone/>
          </a:pPr>
          <a:r>
            <a:rPr lang="nl-NL" sz="1900" kern="1200" dirty="0"/>
            <a:t>Wat zijn de monumentale waarden?</a:t>
          </a:r>
        </a:p>
      </dsp:txBody>
      <dsp:txXfrm>
        <a:off x="2138497" y="1687192"/>
        <a:ext cx="1974242" cy="1421454"/>
      </dsp:txXfrm>
    </dsp:sp>
    <dsp:sp modelId="{AD5947F5-78BE-4B63-A2C6-F110945ACED9}">
      <dsp:nvSpPr>
        <dsp:cNvPr id="0" name=""/>
        <dsp:cNvSpPr/>
      </dsp:nvSpPr>
      <dsp:spPr>
        <a:xfrm>
          <a:off x="2138497" y="739556"/>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nl-NL" sz="4400" kern="1200"/>
            <a:t>02</a:t>
          </a:r>
        </a:p>
      </dsp:txBody>
      <dsp:txXfrm>
        <a:off x="2138497" y="739556"/>
        <a:ext cx="1974242" cy="947636"/>
      </dsp:txXfrm>
    </dsp:sp>
    <dsp:sp modelId="{2CEF7ABA-5181-47D9-976E-13D11A2B2284}">
      <dsp:nvSpPr>
        <dsp:cNvPr id="0" name=""/>
        <dsp:cNvSpPr/>
      </dsp:nvSpPr>
      <dsp:spPr>
        <a:xfrm>
          <a:off x="4270678" y="739556"/>
          <a:ext cx="1974242" cy="2369090"/>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w="6350" cap="flat" cmpd="sng" algn="ctr">
          <a:solidFill>
            <a:schemeClr val="accent5">
              <a:hueOff val="-3676672"/>
              <a:satOff val="-5114"/>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844550">
            <a:lnSpc>
              <a:spcPct val="90000"/>
            </a:lnSpc>
            <a:spcBef>
              <a:spcPct val="0"/>
            </a:spcBef>
            <a:spcAft>
              <a:spcPct val="35000"/>
            </a:spcAft>
            <a:buNone/>
          </a:pPr>
          <a:r>
            <a:rPr lang="nl-NL" sz="1900" kern="1200" dirty="0"/>
            <a:t>Welke ingrepen zijn mogelijk met behoud van waarden?</a:t>
          </a:r>
        </a:p>
      </dsp:txBody>
      <dsp:txXfrm>
        <a:off x="4270678" y="1687192"/>
        <a:ext cx="1974242" cy="1421454"/>
      </dsp:txXfrm>
    </dsp:sp>
    <dsp:sp modelId="{72743C1B-2F99-4F1F-9328-36646B36C433}">
      <dsp:nvSpPr>
        <dsp:cNvPr id="0" name=""/>
        <dsp:cNvSpPr/>
      </dsp:nvSpPr>
      <dsp:spPr>
        <a:xfrm>
          <a:off x="4270678" y="739556"/>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nl-NL" sz="4400" kern="1200"/>
            <a:t>03</a:t>
          </a:r>
        </a:p>
      </dsp:txBody>
      <dsp:txXfrm>
        <a:off x="4270678" y="739556"/>
        <a:ext cx="1974242" cy="947636"/>
      </dsp:txXfrm>
    </dsp:sp>
    <dsp:sp modelId="{BD65E374-A9E8-402E-A0AF-2AA109CB1C11}">
      <dsp:nvSpPr>
        <dsp:cNvPr id="0" name=""/>
        <dsp:cNvSpPr/>
      </dsp:nvSpPr>
      <dsp:spPr>
        <a:xfrm>
          <a:off x="6402860" y="739556"/>
          <a:ext cx="1974242" cy="2369090"/>
        </a:xfrm>
        <a:prstGeom prst="rect">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w="6350" cap="flat" cmpd="sng" algn="ctr">
          <a:solidFill>
            <a:schemeClr val="accent5">
              <a:hueOff val="-5515009"/>
              <a:satOff val="-7671"/>
              <a:lumOff val="-294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844550">
            <a:lnSpc>
              <a:spcPct val="90000"/>
            </a:lnSpc>
            <a:spcBef>
              <a:spcPct val="0"/>
            </a:spcBef>
            <a:spcAft>
              <a:spcPct val="35000"/>
            </a:spcAft>
            <a:buNone/>
          </a:pPr>
          <a:r>
            <a:rPr lang="nl-NL" sz="1900" kern="1200" dirty="0"/>
            <a:t>Zijn er bouwfysische gevaren?</a:t>
          </a:r>
        </a:p>
      </dsp:txBody>
      <dsp:txXfrm>
        <a:off x="6402860" y="1687192"/>
        <a:ext cx="1974242" cy="1421454"/>
      </dsp:txXfrm>
    </dsp:sp>
    <dsp:sp modelId="{7EF62207-BB4E-45CD-B602-253B007DBF8B}">
      <dsp:nvSpPr>
        <dsp:cNvPr id="0" name=""/>
        <dsp:cNvSpPr/>
      </dsp:nvSpPr>
      <dsp:spPr>
        <a:xfrm>
          <a:off x="6402860" y="739556"/>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nl-NL" sz="4400" kern="1200"/>
            <a:t>04</a:t>
          </a:r>
        </a:p>
      </dsp:txBody>
      <dsp:txXfrm>
        <a:off x="6402860" y="739556"/>
        <a:ext cx="1974242" cy="947636"/>
      </dsp:txXfrm>
    </dsp:sp>
    <dsp:sp modelId="{B55E5686-12B3-4733-A9D1-7EAC18425F30}">
      <dsp:nvSpPr>
        <dsp:cNvPr id="0" name=""/>
        <dsp:cNvSpPr/>
      </dsp:nvSpPr>
      <dsp:spPr>
        <a:xfrm>
          <a:off x="8535042" y="739556"/>
          <a:ext cx="1974242" cy="236909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95011" tIns="0" rIns="195011" bIns="330200" numCol="1" spcCol="1270" anchor="t" anchorCtr="0">
          <a:noAutofit/>
        </a:bodyPr>
        <a:lstStyle/>
        <a:p>
          <a:pPr marL="0" lvl="0" indent="0" algn="l" defTabSz="844550">
            <a:lnSpc>
              <a:spcPct val="90000"/>
            </a:lnSpc>
            <a:spcBef>
              <a:spcPct val="0"/>
            </a:spcBef>
            <a:spcAft>
              <a:spcPct val="35000"/>
            </a:spcAft>
            <a:buNone/>
          </a:pPr>
          <a:r>
            <a:rPr lang="nl-NL" sz="1900" kern="1200" dirty="0"/>
            <a:t>Past de ingreep in het totaalplan?</a:t>
          </a:r>
        </a:p>
      </dsp:txBody>
      <dsp:txXfrm>
        <a:off x="8535042" y="1687192"/>
        <a:ext cx="1974242" cy="1421454"/>
      </dsp:txXfrm>
    </dsp:sp>
    <dsp:sp modelId="{CB05A575-69C4-4B17-AAA4-5AC0227D16E6}">
      <dsp:nvSpPr>
        <dsp:cNvPr id="0" name=""/>
        <dsp:cNvSpPr/>
      </dsp:nvSpPr>
      <dsp:spPr>
        <a:xfrm>
          <a:off x="8535042" y="739556"/>
          <a:ext cx="1974242" cy="947636"/>
        </a:xfrm>
        <a:prstGeom prst="rect">
          <a:avLst/>
        </a:prstGeom>
        <a:noFill/>
        <a:ln w="6350" cap="flat" cmpd="sng" algn="ctr">
          <a:noFill/>
          <a:prstDash val="solid"/>
          <a:miter lim="800000"/>
        </a:ln>
        <a:effectLst>
          <a:outerShdw blurRad="57150" dist="19050" dir="5400000" algn="ctr" rotWithShape="0">
            <a:srgbClr val="000000">
              <a:alpha val="63000"/>
            </a:srgbClr>
          </a:outerShdw>
        </a:effectLst>
        <a:sp3d/>
      </dsp:spPr>
      <dsp:style>
        <a:lnRef idx="1">
          <a:scrgbClr r="0" g="0" b="0"/>
        </a:lnRef>
        <a:fillRef idx="3">
          <a:scrgbClr r="0" g="0" b="0"/>
        </a:fillRef>
        <a:effectRef idx="3">
          <a:scrgbClr r="0" g="0" b="0"/>
        </a:effectRef>
        <a:fontRef idx="minor">
          <a:schemeClr val="lt1"/>
        </a:fontRef>
      </dsp:style>
      <dsp:txBody>
        <a:bodyPr spcFirstLastPara="0" vert="horz" wrap="square" lIns="195011" tIns="165100" rIns="195011" bIns="165100" numCol="1" spcCol="1270" anchor="ctr" anchorCtr="0">
          <a:noAutofit/>
        </a:bodyPr>
        <a:lstStyle/>
        <a:p>
          <a:pPr marL="0" lvl="0" indent="0" algn="l" defTabSz="1955800">
            <a:lnSpc>
              <a:spcPct val="90000"/>
            </a:lnSpc>
            <a:spcBef>
              <a:spcPct val="0"/>
            </a:spcBef>
            <a:spcAft>
              <a:spcPct val="35000"/>
            </a:spcAft>
            <a:buNone/>
          </a:pPr>
          <a:r>
            <a:rPr lang="nl-NL" sz="4400" kern="1200"/>
            <a:t>05</a:t>
          </a:r>
        </a:p>
      </dsp:txBody>
      <dsp:txXfrm>
        <a:off x="8535042" y="739556"/>
        <a:ext cx="1974242" cy="947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302C9-BB0B-4A12-A74D-6E950C0C3FA1}">
      <dsp:nvSpPr>
        <dsp:cNvPr id="0" name=""/>
        <dsp:cNvSpPr/>
      </dsp:nvSpPr>
      <dsp:spPr>
        <a:xfrm>
          <a:off x="337315" y="874963"/>
          <a:ext cx="355893" cy="3558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67D02A-FC7B-43B0-A272-A5A746B049AA}">
      <dsp:nvSpPr>
        <dsp:cNvPr id="0" name=""/>
        <dsp:cNvSpPr/>
      </dsp:nvSpPr>
      <dsp:spPr>
        <a:xfrm>
          <a:off x="6842" y="1292422"/>
          <a:ext cx="1016839" cy="219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l-NL" sz="1400" kern="1200"/>
            <a:t>1</a:t>
          </a:r>
        </a:p>
      </dsp:txBody>
      <dsp:txXfrm>
        <a:off x="6842" y="1292422"/>
        <a:ext cx="1016839" cy="219470"/>
      </dsp:txXfrm>
    </dsp:sp>
    <dsp:sp modelId="{DA290FF9-33D1-4EC7-8587-80D9766A806D}">
      <dsp:nvSpPr>
        <dsp:cNvPr id="0" name=""/>
        <dsp:cNvSpPr/>
      </dsp:nvSpPr>
      <dsp:spPr>
        <a:xfrm>
          <a:off x="6842" y="1540527"/>
          <a:ext cx="1016839" cy="76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NL" sz="1100" kern="1200"/>
            <a:t>U wilt energie besparen / meer comfort</a:t>
          </a:r>
        </a:p>
      </dsp:txBody>
      <dsp:txXfrm>
        <a:off x="6842" y="1540527"/>
        <a:ext cx="1016839" cy="766193"/>
      </dsp:txXfrm>
    </dsp:sp>
    <dsp:sp modelId="{D294D7EC-100F-4DC7-8A79-860C8BFECA8B}">
      <dsp:nvSpPr>
        <dsp:cNvPr id="0" name=""/>
        <dsp:cNvSpPr/>
      </dsp:nvSpPr>
      <dsp:spPr>
        <a:xfrm>
          <a:off x="1532101" y="874963"/>
          <a:ext cx="355893" cy="3558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7E0FC4-D3E8-4A15-AAF9-E992709E9D3C}">
      <dsp:nvSpPr>
        <dsp:cNvPr id="0" name=""/>
        <dsp:cNvSpPr/>
      </dsp:nvSpPr>
      <dsp:spPr>
        <a:xfrm>
          <a:off x="1201628" y="1292422"/>
          <a:ext cx="1016839" cy="219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l-NL" sz="1400" kern="1200"/>
            <a:t>2</a:t>
          </a:r>
        </a:p>
      </dsp:txBody>
      <dsp:txXfrm>
        <a:off x="1201628" y="1292422"/>
        <a:ext cx="1016839" cy="219470"/>
      </dsp:txXfrm>
    </dsp:sp>
    <dsp:sp modelId="{178BBB76-CA2A-44CA-89B0-0B0653C0649F}">
      <dsp:nvSpPr>
        <dsp:cNvPr id="0" name=""/>
        <dsp:cNvSpPr/>
      </dsp:nvSpPr>
      <dsp:spPr>
        <a:xfrm>
          <a:off x="1201628" y="1540527"/>
          <a:ext cx="1016839" cy="76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NL" sz="1100" kern="1200"/>
            <a:t>Wensen en mogelijkheden in beeld brengen </a:t>
          </a:r>
        </a:p>
      </dsp:txBody>
      <dsp:txXfrm>
        <a:off x="1201628" y="1540527"/>
        <a:ext cx="1016839" cy="766193"/>
      </dsp:txXfrm>
    </dsp:sp>
    <dsp:sp modelId="{77D938DE-2174-4344-9005-403DE46D2702}">
      <dsp:nvSpPr>
        <dsp:cNvPr id="0" name=""/>
        <dsp:cNvSpPr/>
      </dsp:nvSpPr>
      <dsp:spPr>
        <a:xfrm>
          <a:off x="3013381" y="874963"/>
          <a:ext cx="355893" cy="3558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75C5A8-94F2-4A26-A759-52F65247CEE8}">
      <dsp:nvSpPr>
        <dsp:cNvPr id="0" name=""/>
        <dsp:cNvSpPr/>
      </dsp:nvSpPr>
      <dsp:spPr>
        <a:xfrm>
          <a:off x="2682908" y="1292422"/>
          <a:ext cx="1016839" cy="219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l-NL" sz="1400" kern="1200"/>
            <a:t>3</a:t>
          </a:r>
        </a:p>
      </dsp:txBody>
      <dsp:txXfrm>
        <a:off x="2682908" y="1292422"/>
        <a:ext cx="1016839" cy="219470"/>
      </dsp:txXfrm>
    </dsp:sp>
    <dsp:sp modelId="{E0868BF0-68A0-4205-800F-8DA2D05E5A32}">
      <dsp:nvSpPr>
        <dsp:cNvPr id="0" name=""/>
        <dsp:cNvSpPr/>
      </dsp:nvSpPr>
      <dsp:spPr>
        <a:xfrm>
          <a:off x="2396414" y="1540527"/>
          <a:ext cx="1589828" cy="76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NL" sz="1100" kern="1200" dirty="0"/>
            <a:t>Vergunningsaanvraag / subsidieaanvraag </a:t>
          </a:r>
        </a:p>
      </dsp:txBody>
      <dsp:txXfrm>
        <a:off x="2396414" y="1540527"/>
        <a:ext cx="1589828" cy="766193"/>
      </dsp:txXfrm>
    </dsp:sp>
    <dsp:sp modelId="{A5A4BE81-73AC-4AC4-8B82-1E9816465488}">
      <dsp:nvSpPr>
        <dsp:cNvPr id="0" name=""/>
        <dsp:cNvSpPr/>
      </dsp:nvSpPr>
      <dsp:spPr>
        <a:xfrm>
          <a:off x="4494662" y="874963"/>
          <a:ext cx="355893" cy="3558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3674A5-99CD-4CC2-BEB4-6274DFE9C3D5}">
      <dsp:nvSpPr>
        <dsp:cNvPr id="0" name=""/>
        <dsp:cNvSpPr/>
      </dsp:nvSpPr>
      <dsp:spPr>
        <a:xfrm>
          <a:off x="4164189" y="1292422"/>
          <a:ext cx="1016839" cy="219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l-NL" sz="1400" kern="1200"/>
            <a:t>4</a:t>
          </a:r>
        </a:p>
      </dsp:txBody>
      <dsp:txXfrm>
        <a:off x="4164189" y="1292422"/>
        <a:ext cx="1016839" cy="219470"/>
      </dsp:txXfrm>
    </dsp:sp>
    <dsp:sp modelId="{1D700C7A-83AB-47B2-B892-243B2E207C45}">
      <dsp:nvSpPr>
        <dsp:cNvPr id="0" name=""/>
        <dsp:cNvSpPr/>
      </dsp:nvSpPr>
      <dsp:spPr>
        <a:xfrm>
          <a:off x="4164189" y="1540527"/>
          <a:ext cx="1016839" cy="76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NL" sz="1100" kern="1200"/>
            <a:t>Uitvoering van de maatregelen</a:t>
          </a:r>
        </a:p>
      </dsp:txBody>
      <dsp:txXfrm>
        <a:off x="4164189" y="1540527"/>
        <a:ext cx="1016839" cy="766193"/>
      </dsp:txXfrm>
    </dsp:sp>
    <dsp:sp modelId="{53D37F06-CF12-4DF3-89EE-DAA3BD46F77C}">
      <dsp:nvSpPr>
        <dsp:cNvPr id="0" name=""/>
        <dsp:cNvSpPr/>
      </dsp:nvSpPr>
      <dsp:spPr>
        <a:xfrm>
          <a:off x="5689448" y="874963"/>
          <a:ext cx="355893" cy="3558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F497E5-3710-4139-BEDD-ADBA618C8D1D}">
      <dsp:nvSpPr>
        <dsp:cNvPr id="0" name=""/>
        <dsp:cNvSpPr/>
      </dsp:nvSpPr>
      <dsp:spPr>
        <a:xfrm>
          <a:off x="5358975" y="1292422"/>
          <a:ext cx="1016839" cy="219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nl-NL" sz="1400" kern="1200"/>
            <a:t>5</a:t>
          </a:r>
        </a:p>
      </dsp:txBody>
      <dsp:txXfrm>
        <a:off x="5358975" y="1292422"/>
        <a:ext cx="1016839" cy="219470"/>
      </dsp:txXfrm>
    </dsp:sp>
    <dsp:sp modelId="{86436293-E9B0-4D20-A681-CD9B38AABCA9}">
      <dsp:nvSpPr>
        <dsp:cNvPr id="0" name=""/>
        <dsp:cNvSpPr/>
      </dsp:nvSpPr>
      <dsp:spPr>
        <a:xfrm>
          <a:off x="5358975" y="1540527"/>
          <a:ext cx="1016839" cy="76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NL" sz="1100" kern="1200"/>
            <a:t>Geniet nog meer van uw monument</a:t>
          </a:r>
        </a:p>
      </dsp:txBody>
      <dsp:txXfrm>
        <a:off x="5358975" y="1540527"/>
        <a:ext cx="1016839" cy="766193"/>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E4341-B45E-4EE1-8AD7-C54DF1C91952}" type="datetimeFigureOut">
              <a:rPr lang="nl-NL" smtClean="0"/>
              <a:t>7-3-2019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EB655-FE54-4BA7-8E15-B303801B5408}" type="slidenum">
              <a:rPr lang="nl-NL" smtClean="0"/>
              <a:t>‹nr.›</a:t>
            </a:fld>
            <a:endParaRPr lang="nl-NL"/>
          </a:p>
        </p:txBody>
      </p:sp>
    </p:spTree>
    <p:extLst>
      <p:ext uri="{BB962C8B-B14F-4D97-AF65-F5344CB8AC3E}">
        <p14:creationId xmlns:p14="http://schemas.microsoft.com/office/powerpoint/2010/main" val="4185829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Gevestigd in Almelo.</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3</a:t>
            </a:fld>
            <a:endParaRPr lang="nl-NL"/>
          </a:p>
        </p:txBody>
      </p:sp>
    </p:spTree>
    <p:extLst>
      <p:ext uri="{BB962C8B-B14F-4D97-AF65-F5344CB8AC3E}">
        <p14:creationId xmlns:p14="http://schemas.microsoft.com/office/powerpoint/2010/main" val="123609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meeste boerderijen hebben een groot dakoppervlak, hierdoor gaat dus veel warmte verloren.</a:t>
            </a:r>
          </a:p>
          <a:p>
            <a:pPr marL="171450" indent="-171450">
              <a:buFontTx/>
              <a:buChar char="-"/>
            </a:pPr>
            <a:r>
              <a:rPr lang="nl-NL" dirty="0"/>
              <a:t>Dakisolatie zal dan ook een grote besparing opleveren, maar ook een grote kostenpost.</a:t>
            </a:r>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13</a:t>
            </a:fld>
            <a:endParaRPr lang="nl-NL"/>
          </a:p>
        </p:txBody>
      </p:sp>
    </p:spTree>
    <p:extLst>
      <p:ext uri="{BB962C8B-B14F-4D97-AF65-F5344CB8AC3E}">
        <p14:creationId xmlns:p14="http://schemas.microsoft.com/office/powerpoint/2010/main" val="426472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meeste boerderijen hebben een groot dakoppervlak, hierdoor gaat dus veel warmte verloren.</a:t>
            </a:r>
          </a:p>
          <a:p>
            <a:pPr marL="171450" indent="-171450">
              <a:buFontTx/>
              <a:buChar char="-"/>
            </a:pPr>
            <a:r>
              <a:rPr lang="nl-NL" dirty="0"/>
              <a:t>Dakisolatie zal dan ook een grote besparing opleveren, maar ook een grote kostenpost.</a:t>
            </a:r>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14</a:t>
            </a:fld>
            <a:endParaRPr lang="nl-NL"/>
          </a:p>
        </p:txBody>
      </p:sp>
    </p:spTree>
    <p:extLst>
      <p:ext uri="{BB962C8B-B14F-4D97-AF65-F5344CB8AC3E}">
        <p14:creationId xmlns:p14="http://schemas.microsoft.com/office/powerpoint/2010/main" val="32685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meeste boerderijen hebben een groot dakoppervlak, hierdoor gaat dus veel warmte verloren.</a:t>
            </a:r>
          </a:p>
          <a:p>
            <a:pPr marL="171450" indent="-171450">
              <a:buFontTx/>
              <a:buChar char="-"/>
            </a:pPr>
            <a:r>
              <a:rPr lang="nl-NL" dirty="0"/>
              <a:t>Dakisolatie zal dan ook een grote besparing opleveren, maar ook een grote kostenpost.</a:t>
            </a:r>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15</a:t>
            </a:fld>
            <a:endParaRPr lang="nl-NL"/>
          </a:p>
        </p:txBody>
      </p:sp>
    </p:spTree>
    <p:extLst>
      <p:ext uri="{BB962C8B-B14F-4D97-AF65-F5344CB8AC3E}">
        <p14:creationId xmlns:p14="http://schemas.microsoft.com/office/powerpoint/2010/main" val="178709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meeste boerderijen hebben een groot dakoppervlak, hierdoor gaat dus veel warmte verloren.</a:t>
            </a:r>
          </a:p>
          <a:p>
            <a:pPr marL="171450" indent="-171450">
              <a:buFontTx/>
              <a:buChar char="-"/>
            </a:pPr>
            <a:r>
              <a:rPr lang="nl-NL" dirty="0"/>
              <a:t>Dakisolatie zal dan ook een grote besparing opleveren, maar ook een grote kostenpost.</a:t>
            </a:r>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16</a:t>
            </a:fld>
            <a:endParaRPr lang="nl-NL"/>
          </a:p>
        </p:txBody>
      </p:sp>
    </p:spTree>
    <p:extLst>
      <p:ext uri="{BB962C8B-B14F-4D97-AF65-F5344CB8AC3E}">
        <p14:creationId xmlns:p14="http://schemas.microsoft.com/office/powerpoint/2010/main" val="427707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meeste boerderijen hebben een groot dakoppervlak, hierdoor gaat dus veel warmte verloren.</a:t>
            </a:r>
          </a:p>
          <a:p>
            <a:pPr marL="171450" indent="-171450">
              <a:buFontTx/>
              <a:buChar char="-"/>
            </a:pPr>
            <a:r>
              <a:rPr lang="nl-NL" dirty="0"/>
              <a:t>Dakisolatie zal dan ook een grote besparing opleveren, maar ook een grote kostenpost.</a:t>
            </a:r>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17</a:t>
            </a:fld>
            <a:endParaRPr lang="nl-NL"/>
          </a:p>
        </p:txBody>
      </p:sp>
    </p:spTree>
    <p:extLst>
      <p:ext uri="{BB962C8B-B14F-4D97-AF65-F5344CB8AC3E}">
        <p14:creationId xmlns:p14="http://schemas.microsoft.com/office/powerpoint/2010/main" val="1165973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Linker foto: Klein raampje is enkel glas, onderste is voorzetbeglazing en het bovenste raam heeft isolatieglas. </a:t>
            </a:r>
          </a:p>
          <a:p>
            <a:r>
              <a:rPr lang="nl-NL" dirty="0"/>
              <a:t>Naast de voordeur zien we een halfsteens muur. De rest is spouw.</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18</a:t>
            </a:fld>
            <a:endParaRPr lang="nl-NL"/>
          </a:p>
        </p:txBody>
      </p:sp>
    </p:spTree>
    <p:extLst>
      <p:ext uri="{BB962C8B-B14F-4D97-AF65-F5344CB8AC3E}">
        <p14:creationId xmlns:p14="http://schemas.microsoft.com/office/powerpoint/2010/main" val="437733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Dit maakt een monument het monument. Gebinten, monumentale schouw, historische tegelwand, etc. </a:t>
            </a:r>
          </a:p>
          <a:p>
            <a:pPr marL="228600" indent="-228600">
              <a:buAutoNum type="arabicPeriod"/>
            </a:pPr>
            <a:r>
              <a:rPr lang="nl-NL" dirty="0"/>
              <a:t>Denk  aan gebinten en ingewikkelde dakconstructies.</a:t>
            </a:r>
          </a:p>
          <a:p>
            <a:r>
              <a:rPr lang="nl-NL" dirty="0"/>
              <a:t>3.   Als er in een slaapkamer altijd een raam openstaat, is het dan noodzakelijk om isolatieglas te plaatsen?</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19</a:t>
            </a:fld>
            <a:endParaRPr lang="nl-NL"/>
          </a:p>
        </p:txBody>
      </p:sp>
    </p:spTree>
    <p:extLst>
      <p:ext uri="{BB962C8B-B14F-4D97-AF65-F5344CB8AC3E}">
        <p14:creationId xmlns:p14="http://schemas.microsoft.com/office/powerpoint/2010/main" val="78935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21</a:t>
            </a:fld>
            <a:endParaRPr lang="nl-NL"/>
          </a:p>
        </p:txBody>
      </p:sp>
    </p:spTree>
    <p:extLst>
      <p:ext uri="{BB962C8B-B14F-4D97-AF65-F5344CB8AC3E}">
        <p14:creationId xmlns:p14="http://schemas.microsoft.com/office/powerpoint/2010/main" val="2590712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22</a:t>
            </a:fld>
            <a:endParaRPr lang="nl-NL"/>
          </a:p>
        </p:txBody>
      </p:sp>
    </p:spTree>
    <p:extLst>
      <p:ext uri="{BB962C8B-B14F-4D97-AF65-F5344CB8AC3E}">
        <p14:creationId xmlns:p14="http://schemas.microsoft.com/office/powerpoint/2010/main" val="181206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reversibele oplossingen zijn:</a:t>
            </a:r>
          </a:p>
          <a:p>
            <a:endParaRPr lang="nl-NL" dirty="0"/>
          </a:p>
          <a:p>
            <a:pPr marL="171450" indent="-171450">
              <a:buFontTx/>
              <a:buChar char="-"/>
            </a:pPr>
            <a:r>
              <a:rPr lang="nl-NL" dirty="0"/>
              <a:t>Box-in-box constructie, waardoor de bestaande bouw zo min mogelijk wordt aangetast;</a:t>
            </a:r>
          </a:p>
          <a:p>
            <a:pPr marL="171450" indent="-171450">
              <a:buFontTx/>
              <a:buChar char="-"/>
            </a:pPr>
            <a:endParaRPr lang="nl-NL" dirty="0"/>
          </a:p>
          <a:p>
            <a:pPr marL="171450" indent="-171450">
              <a:buFontTx/>
              <a:buChar char="-"/>
            </a:pPr>
            <a:r>
              <a:rPr lang="nl-NL" dirty="0" err="1"/>
              <a:t>Pen-en-gat-verbindingen</a:t>
            </a:r>
            <a:r>
              <a:rPr lang="nl-NL" dirty="0"/>
              <a:t> toepassen i.p.v. lijm;</a:t>
            </a:r>
          </a:p>
          <a:p>
            <a:pPr marL="171450" indent="-171450">
              <a:buFontTx/>
              <a:buChar char="-"/>
            </a:pPr>
            <a:endParaRPr lang="nl-NL" dirty="0"/>
          </a:p>
          <a:p>
            <a:pPr marL="171450" indent="-171450">
              <a:buFontTx/>
              <a:buChar char="-"/>
            </a:pPr>
            <a:r>
              <a:rPr lang="nl-NL" dirty="0"/>
              <a:t>Voorzet of </a:t>
            </a:r>
            <a:r>
              <a:rPr lang="nl-NL" dirty="0" err="1"/>
              <a:t>achterzetramen</a:t>
            </a:r>
            <a:r>
              <a:rPr lang="nl-NL" dirty="0"/>
              <a:t> i.p.v. nieuw isolatieglas.</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23</a:t>
            </a:fld>
            <a:endParaRPr lang="nl-NL"/>
          </a:p>
        </p:txBody>
      </p:sp>
    </p:spTree>
    <p:extLst>
      <p:ext uri="{BB962C8B-B14F-4D97-AF65-F5344CB8AC3E}">
        <p14:creationId xmlns:p14="http://schemas.microsoft.com/office/powerpoint/2010/main" val="23178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Kortom: de aarde zo gebruiken dat onze kinderen en kleinkinderen er ook nog plezier van kunnen hebben.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Sinds de </a:t>
            </a:r>
            <a:r>
              <a:rPr lang="nl-NL" dirty="0" err="1"/>
              <a:t>Industriele</a:t>
            </a:r>
            <a:r>
              <a:rPr lang="nl-NL" dirty="0"/>
              <a:t> Revolutie (zo’n 200 jaar geleden) hebben we een naald in de aarde gedrukt en sindsdien trekken we de aarde helemaal leeg. </a:t>
            </a:r>
          </a:p>
          <a:p>
            <a:r>
              <a:rPr lang="nl-NL" dirty="0"/>
              <a:t>Duurzaamheid wordt te pas en te onpas gebruikt, ook bij chemische isolatiematerialen zoals PUR en PIR.</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4</a:t>
            </a:fld>
            <a:endParaRPr lang="nl-NL"/>
          </a:p>
        </p:txBody>
      </p:sp>
    </p:spTree>
    <p:extLst>
      <p:ext uri="{BB962C8B-B14F-4D97-AF65-F5344CB8AC3E}">
        <p14:creationId xmlns:p14="http://schemas.microsoft.com/office/powerpoint/2010/main" val="191934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Mogelijkheden bij dit soort vloeren zijn zeer beperkt. Vaak is de monumentale waarde hoog en de kans op beschadigingen groot. </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26</a:t>
            </a:fld>
            <a:endParaRPr lang="nl-NL"/>
          </a:p>
        </p:txBody>
      </p:sp>
    </p:spTree>
    <p:extLst>
      <p:ext uri="{BB962C8B-B14F-4D97-AF65-F5344CB8AC3E}">
        <p14:creationId xmlns:p14="http://schemas.microsoft.com/office/powerpoint/2010/main" val="1426135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monument van 200 jaar oud kan binnen 10 jaar verrot zijn door verkeerde isolatiemethoden.</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32</a:t>
            </a:fld>
            <a:endParaRPr lang="nl-NL"/>
          </a:p>
        </p:txBody>
      </p:sp>
    </p:spTree>
    <p:extLst>
      <p:ext uri="{BB962C8B-B14F-4D97-AF65-F5344CB8AC3E}">
        <p14:creationId xmlns:p14="http://schemas.microsoft.com/office/powerpoint/2010/main" val="1353543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Boven: geen </a:t>
            </a:r>
            <a:r>
              <a:rPr lang="nl-NL" dirty="0" err="1"/>
              <a:t>achterzetbeglazing</a:t>
            </a:r>
            <a:endParaRPr lang="nl-NL" dirty="0"/>
          </a:p>
          <a:p>
            <a:r>
              <a:rPr lang="nl-NL" dirty="0"/>
              <a:t>Onder: wel </a:t>
            </a:r>
            <a:r>
              <a:rPr lang="nl-NL" dirty="0" err="1"/>
              <a:t>achterzetbeglazing</a:t>
            </a:r>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37</a:t>
            </a:fld>
            <a:endParaRPr lang="nl-NL"/>
          </a:p>
        </p:txBody>
      </p:sp>
    </p:spTree>
    <p:extLst>
      <p:ext uri="{BB962C8B-B14F-4D97-AF65-F5344CB8AC3E}">
        <p14:creationId xmlns:p14="http://schemas.microsoft.com/office/powerpoint/2010/main" val="196245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Tegenwoordig verkrijgbaar in 8mm dun isolatieglas</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40</a:t>
            </a:fld>
            <a:endParaRPr lang="nl-NL"/>
          </a:p>
        </p:txBody>
      </p:sp>
    </p:spTree>
    <p:extLst>
      <p:ext uri="{BB962C8B-B14F-4D97-AF65-F5344CB8AC3E}">
        <p14:creationId xmlns:p14="http://schemas.microsoft.com/office/powerpoint/2010/main" val="618264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Beperkte energiebesparing;</a:t>
            </a:r>
          </a:p>
          <a:p>
            <a:r>
              <a:rPr lang="nl-NL" dirty="0"/>
              <a:t>Duidelijk zichtbaar aan de buitenzijde: reflectie en kleurverschil.</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41</a:t>
            </a:fld>
            <a:endParaRPr lang="nl-NL"/>
          </a:p>
        </p:txBody>
      </p:sp>
    </p:spTree>
    <p:extLst>
      <p:ext uri="{BB962C8B-B14F-4D97-AF65-F5344CB8AC3E}">
        <p14:creationId xmlns:p14="http://schemas.microsoft.com/office/powerpoint/2010/main" val="902093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U</a:t>
            </a:r>
            <a:r>
              <a:rPr lang="nl-NL" sz="1200" b="0" i="0" kern="1200" dirty="0">
                <a:solidFill>
                  <a:schemeClr val="tx1"/>
                </a:solidFill>
                <a:effectLst/>
                <a:latin typeface="+mn-lt"/>
                <a:ea typeface="+mn-ea"/>
                <a:cs typeface="+mn-cs"/>
              </a:rPr>
              <a:t>-</a:t>
            </a:r>
            <a:r>
              <a:rPr lang="nl-NL" sz="1200" b="1" i="0" kern="1200" dirty="0">
                <a:solidFill>
                  <a:schemeClr val="tx1"/>
                </a:solidFill>
                <a:effectLst/>
                <a:latin typeface="+mn-lt"/>
                <a:ea typeface="+mn-ea"/>
                <a:cs typeface="+mn-cs"/>
              </a:rPr>
              <a:t>waarde</a:t>
            </a:r>
            <a:r>
              <a:rPr lang="nl-NL" sz="1200" b="0" i="0" kern="1200" dirty="0">
                <a:solidFill>
                  <a:schemeClr val="tx1"/>
                </a:solidFill>
                <a:effectLst/>
                <a:latin typeface="+mn-lt"/>
                <a:ea typeface="+mn-ea"/>
                <a:cs typeface="+mn-cs"/>
              </a:rPr>
              <a:t> (vroeger de K-</a:t>
            </a:r>
            <a:r>
              <a:rPr lang="nl-NL" sz="1200" b="1" i="0" kern="1200" dirty="0">
                <a:solidFill>
                  <a:schemeClr val="tx1"/>
                </a:solidFill>
                <a:effectLst/>
                <a:latin typeface="+mn-lt"/>
                <a:ea typeface="+mn-ea"/>
                <a:cs typeface="+mn-cs"/>
              </a:rPr>
              <a:t>waarde</a:t>
            </a:r>
            <a:r>
              <a:rPr lang="nl-NL" sz="1200" b="0" i="0" kern="1200" dirty="0">
                <a:solidFill>
                  <a:schemeClr val="tx1"/>
                </a:solidFill>
                <a:effectLst/>
                <a:latin typeface="+mn-lt"/>
                <a:ea typeface="+mn-ea"/>
                <a:cs typeface="+mn-cs"/>
              </a:rPr>
              <a:t>) drukt de hoeveelheid warmte uit die in de tijd per m² en per graad temperatuurverschil tussen de ene en de andere zijde van een wand(constructie) doorgelaten wordt. </a:t>
            </a:r>
          </a:p>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U</a:t>
            </a:r>
            <a:r>
              <a:rPr lang="nl-NL" sz="1200" b="0" i="0" kern="1200" dirty="0">
                <a:solidFill>
                  <a:schemeClr val="tx1"/>
                </a:solidFill>
                <a:effectLst/>
                <a:latin typeface="+mn-lt"/>
                <a:ea typeface="+mn-ea"/>
                <a:cs typeface="+mn-cs"/>
              </a:rPr>
              <a:t>-</a:t>
            </a:r>
            <a:r>
              <a:rPr lang="nl-NL" sz="1200" b="1" i="0" kern="1200" dirty="0">
                <a:solidFill>
                  <a:schemeClr val="tx1"/>
                </a:solidFill>
                <a:effectLst/>
                <a:latin typeface="+mn-lt"/>
                <a:ea typeface="+mn-ea"/>
                <a:cs typeface="+mn-cs"/>
              </a:rPr>
              <a:t>waarde</a:t>
            </a:r>
            <a:r>
              <a:rPr lang="nl-NL" sz="1200" b="0" i="0" kern="1200" dirty="0">
                <a:solidFill>
                  <a:schemeClr val="tx1"/>
                </a:solidFill>
                <a:effectLst/>
                <a:latin typeface="+mn-lt"/>
                <a:ea typeface="+mn-ea"/>
                <a:cs typeface="+mn-cs"/>
              </a:rPr>
              <a:t> wordt ook warmtedoorgangscoëfficiënt genoemd.</a:t>
            </a:r>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42</a:t>
            </a:fld>
            <a:endParaRPr lang="nl-NL"/>
          </a:p>
        </p:txBody>
      </p:sp>
    </p:spTree>
    <p:extLst>
      <p:ext uri="{BB962C8B-B14F-4D97-AF65-F5344CB8AC3E}">
        <p14:creationId xmlns:p14="http://schemas.microsoft.com/office/powerpoint/2010/main" val="251980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Enkel glas met (gesloten luiken) heeft een U-waarde van 2.</a:t>
            </a:r>
          </a:p>
          <a:p>
            <a:r>
              <a:rPr lang="nl-NL" dirty="0"/>
              <a:t>Enkel glas zonder luiken (of geopende luiken) heeft een U-waarde van 5,5. Het is dus zinvol om regelmatig de luiken te sluiten.</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44</a:t>
            </a:fld>
            <a:endParaRPr lang="nl-NL"/>
          </a:p>
        </p:txBody>
      </p:sp>
    </p:spTree>
    <p:extLst>
      <p:ext uri="{BB962C8B-B14F-4D97-AF65-F5344CB8AC3E}">
        <p14:creationId xmlns:p14="http://schemas.microsoft.com/office/powerpoint/2010/main" val="4183620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Vergunningsvrij, goed effect in de zomer, dus eigenlijk heel ideaal en eenvoudig om zelf aan te brengen.</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46</a:t>
            </a:fld>
            <a:endParaRPr lang="nl-NL"/>
          </a:p>
        </p:txBody>
      </p:sp>
    </p:spTree>
    <p:extLst>
      <p:ext uri="{BB962C8B-B14F-4D97-AF65-F5344CB8AC3E}">
        <p14:creationId xmlns:p14="http://schemas.microsoft.com/office/powerpoint/2010/main" val="1558711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47</a:t>
            </a:fld>
            <a:endParaRPr lang="nl-NL"/>
          </a:p>
        </p:txBody>
      </p:sp>
    </p:spTree>
    <p:extLst>
      <p:ext uri="{BB962C8B-B14F-4D97-AF65-F5344CB8AC3E}">
        <p14:creationId xmlns:p14="http://schemas.microsoft.com/office/powerpoint/2010/main" val="3491692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51</a:t>
            </a:fld>
            <a:endParaRPr lang="nl-NL"/>
          </a:p>
        </p:txBody>
      </p:sp>
    </p:spTree>
    <p:extLst>
      <p:ext uri="{BB962C8B-B14F-4D97-AF65-F5344CB8AC3E}">
        <p14:creationId xmlns:p14="http://schemas.microsoft.com/office/powerpoint/2010/main" val="3653916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betreft puur de opwekking van de stroom.</a:t>
            </a:r>
          </a:p>
          <a:p>
            <a:r>
              <a:rPr lang="nl-NL" dirty="0"/>
              <a:t>De productie windmolens en zonnepanelen is hierin niet meegenomen.</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5</a:t>
            </a:fld>
            <a:endParaRPr lang="nl-NL"/>
          </a:p>
        </p:txBody>
      </p:sp>
    </p:spTree>
    <p:extLst>
      <p:ext uri="{BB962C8B-B14F-4D97-AF65-F5344CB8AC3E}">
        <p14:creationId xmlns:p14="http://schemas.microsoft.com/office/powerpoint/2010/main" val="3630954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Ventileren is dus energie besparen.</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54</a:t>
            </a:fld>
            <a:endParaRPr lang="nl-NL"/>
          </a:p>
        </p:txBody>
      </p:sp>
    </p:spTree>
    <p:extLst>
      <p:ext uri="{BB962C8B-B14F-4D97-AF65-F5344CB8AC3E}">
        <p14:creationId xmlns:p14="http://schemas.microsoft.com/office/powerpoint/2010/main" val="1788072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Goedkoop, goed rendement, geschikt voor grote oppervlaktes.</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58</a:t>
            </a:fld>
            <a:endParaRPr lang="nl-NL"/>
          </a:p>
        </p:txBody>
      </p:sp>
    </p:spTree>
    <p:extLst>
      <p:ext uri="{BB962C8B-B14F-4D97-AF65-F5344CB8AC3E}">
        <p14:creationId xmlns:p14="http://schemas.microsoft.com/office/powerpoint/2010/main" val="87338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Zeer hoog rendement;</a:t>
            </a:r>
          </a:p>
          <a:p>
            <a:r>
              <a:rPr lang="nl-NL" dirty="0"/>
              <a:t>Relatief duur, maar er is minder m2 van nodig.</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59</a:t>
            </a:fld>
            <a:endParaRPr lang="nl-NL"/>
          </a:p>
        </p:txBody>
      </p:sp>
    </p:spTree>
    <p:extLst>
      <p:ext uri="{BB962C8B-B14F-4D97-AF65-F5344CB8AC3E}">
        <p14:creationId xmlns:p14="http://schemas.microsoft.com/office/powerpoint/2010/main" val="263808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Q-Roof zonnecollector onder de dakpannen.</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62</a:t>
            </a:fld>
            <a:endParaRPr lang="nl-NL"/>
          </a:p>
        </p:txBody>
      </p:sp>
    </p:spTree>
    <p:extLst>
      <p:ext uri="{BB962C8B-B14F-4D97-AF65-F5344CB8AC3E}">
        <p14:creationId xmlns:p14="http://schemas.microsoft.com/office/powerpoint/2010/main" val="1664510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Lucht / water: haalt energie uit de buitenlucht</a:t>
            </a:r>
          </a:p>
          <a:p>
            <a:r>
              <a:rPr lang="nl-NL" dirty="0"/>
              <a:t>Water / water: haalt energie uit het grondwater</a:t>
            </a:r>
          </a:p>
          <a:p>
            <a:r>
              <a:rPr lang="nl-NL" dirty="0"/>
              <a:t>Aarde / water: haalt energie uit de bodem</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64</a:t>
            </a:fld>
            <a:endParaRPr lang="nl-NL"/>
          </a:p>
        </p:txBody>
      </p:sp>
    </p:spTree>
    <p:extLst>
      <p:ext uri="{BB962C8B-B14F-4D97-AF65-F5344CB8AC3E}">
        <p14:creationId xmlns:p14="http://schemas.microsoft.com/office/powerpoint/2010/main" val="2495042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pellets komen uit Canada. Deze worden met olie gestookte schepen getransporteerd.</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65</a:t>
            </a:fld>
            <a:endParaRPr lang="nl-NL"/>
          </a:p>
        </p:txBody>
      </p:sp>
    </p:spTree>
    <p:extLst>
      <p:ext uri="{BB962C8B-B14F-4D97-AF65-F5344CB8AC3E}">
        <p14:creationId xmlns:p14="http://schemas.microsoft.com/office/powerpoint/2010/main" val="1277315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Verwarming met elektriciteit.</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66</a:t>
            </a:fld>
            <a:endParaRPr lang="nl-NL"/>
          </a:p>
        </p:txBody>
      </p:sp>
    </p:spTree>
    <p:extLst>
      <p:ext uri="{BB962C8B-B14F-4D97-AF65-F5344CB8AC3E}">
        <p14:creationId xmlns:p14="http://schemas.microsoft.com/office/powerpoint/2010/main" val="1274099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Vroeger was LED geen fraaie verlichting, niet sfeervol</a:t>
            </a:r>
          </a:p>
          <a:p>
            <a:r>
              <a:rPr lang="nl-NL" dirty="0"/>
              <a:t>Tegenwoordig zijn alle kleuren denkbaar, dimmen is vaak mogelijk.</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67</a:t>
            </a:fld>
            <a:endParaRPr lang="nl-NL"/>
          </a:p>
        </p:txBody>
      </p:sp>
    </p:spTree>
    <p:extLst>
      <p:ext uri="{BB962C8B-B14F-4D97-AF65-F5344CB8AC3E}">
        <p14:creationId xmlns:p14="http://schemas.microsoft.com/office/powerpoint/2010/main" val="1303066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‘Slimme’ systeem. Nadeel: ieder merk heeft z’n eigen systeem, waardoor je het overzicht kunt verliezen. </a:t>
            </a:r>
          </a:p>
          <a:p>
            <a:r>
              <a:rPr lang="nl-NL" dirty="0"/>
              <a:t>Voordeel: leuk om zelf mee aan de slag te gaan en te experimenten. </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68</a:t>
            </a:fld>
            <a:endParaRPr lang="nl-NL"/>
          </a:p>
        </p:txBody>
      </p:sp>
    </p:spTree>
    <p:extLst>
      <p:ext uri="{BB962C8B-B14F-4D97-AF65-F5344CB8AC3E}">
        <p14:creationId xmlns:p14="http://schemas.microsoft.com/office/powerpoint/2010/main" val="2922230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70</a:t>
            </a:fld>
            <a:endParaRPr lang="nl-NL"/>
          </a:p>
        </p:txBody>
      </p:sp>
    </p:spTree>
    <p:extLst>
      <p:ext uri="{BB962C8B-B14F-4D97-AF65-F5344CB8AC3E}">
        <p14:creationId xmlns:p14="http://schemas.microsoft.com/office/powerpoint/2010/main" val="118681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Dus niet elk monument moet deze reductie halen, dit is per monument verschillend. </a:t>
            </a:r>
          </a:p>
          <a:p>
            <a:pPr marL="171450" indent="-171450">
              <a:buFontTx/>
              <a:buChar char="-"/>
            </a:pPr>
            <a:r>
              <a:rPr lang="nl-NL" dirty="0"/>
              <a:t>Daarom is verduurzaming van monumenten is maatwerk.</a:t>
            </a:r>
          </a:p>
          <a:p>
            <a:endParaRPr lang="nl-NL" dirty="0"/>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6</a:t>
            </a:fld>
            <a:endParaRPr lang="nl-NL"/>
          </a:p>
        </p:txBody>
      </p:sp>
    </p:spTree>
    <p:extLst>
      <p:ext uri="{BB962C8B-B14F-4D97-AF65-F5344CB8AC3E}">
        <p14:creationId xmlns:p14="http://schemas.microsoft.com/office/powerpoint/2010/main" val="91001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gebouwen kunnen immers geïsoleerd zijn met de meest chemische isolatiematerialen.</a:t>
            </a:r>
          </a:p>
          <a:p>
            <a:r>
              <a:rPr lang="nl-NL" dirty="0"/>
              <a:t>Het getal staat voor de energie in </a:t>
            </a:r>
            <a:r>
              <a:rPr lang="nl-NL" dirty="0" err="1"/>
              <a:t>GigaJoule</a:t>
            </a:r>
            <a:r>
              <a:rPr lang="nl-NL" dirty="0"/>
              <a:t> per m2 per jaar. Eén </a:t>
            </a:r>
            <a:r>
              <a:rPr lang="nl-NL" dirty="0" err="1"/>
              <a:t>GigaJoule</a:t>
            </a:r>
            <a:r>
              <a:rPr lang="nl-NL" dirty="0"/>
              <a:t> is gelijk aan ongeveer 33 m3 gas.</a:t>
            </a:r>
          </a:p>
          <a:p>
            <a:r>
              <a:rPr lang="nl-NL" dirty="0"/>
              <a:t>4 soorten indexen: nieuwbouw woningen, bestaande woningen, nieuwe utiliteitsbouw en bestaande utiliteitsbouw.</a:t>
            </a:r>
          </a:p>
          <a:p>
            <a:r>
              <a:rPr lang="nl-NL" dirty="0"/>
              <a:t>Dit systeem wordt in 2020 veranderd in 1 systeem: de NTA 8800. Energiebehoefte per m2. </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7</a:t>
            </a:fld>
            <a:endParaRPr lang="nl-NL"/>
          </a:p>
        </p:txBody>
      </p:sp>
    </p:spTree>
    <p:extLst>
      <p:ext uri="{BB962C8B-B14F-4D97-AF65-F5344CB8AC3E}">
        <p14:creationId xmlns:p14="http://schemas.microsoft.com/office/powerpoint/2010/main" val="3047468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41 rijksmonumenten hebben we een energiescan mogen maken. Deze resultaten hebben we verwerkt in een grafiek.</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8</a:t>
            </a:fld>
            <a:endParaRPr lang="nl-NL"/>
          </a:p>
        </p:txBody>
      </p:sp>
    </p:spTree>
    <p:extLst>
      <p:ext uri="{BB962C8B-B14F-4D97-AF65-F5344CB8AC3E}">
        <p14:creationId xmlns:p14="http://schemas.microsoft.com/office/powerpoint/2010/main" val="1386387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er niets kan of mag bij rijksmonumenten is hierbij dus uitgesloten. </a:t>
            </a:r>
          </a:p>
        </p:txBody>
      </p:sp>
      <p:sp>
        <p:nvSpPr>
          <p:cNvPr id="4" name="Tijdelijke aanduiding voor dianummer 3"/>
          <p:cNvSpPr>
            <a:spLocks noGrp="1"/>
          </p:cNvSpPr>
          <p:nvPr>
            <p:ph type="sldNum" sz="quarter" idx="5"/>
          </p:nvPr>
        </p:nvSpPr>
        <p:spPr/>
        <p:txBody>
          <a:bodyPr/>
          <a:lstStyle/>
          <a:p>
            <a:fld id="{D9DEB655-FE54-4BA7-8E15-B303801B5408}" type="slidenum">
              <a:rPr lang="nl-NL" smtClean="0"/>
              <a:t>10</a:t>
            </a:fld>
            <a:endParaRPr lang="nl-NL"/>
          </a:p>
        </p:txBody>
      </p:sp>
    </p:spTree>
    <p:extLst>
      <p:ext uri="{BB962C8B-B14F-4D97-AF65-F5344CB8AC3E}">
        <p14:creationId xmlns:p14="http://schemas.microsoft.com/office/powerpoint/2010/main" val="346431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11</a:t>
            </a:fld>
            <a:endParaRPr lang="nl-NL"/>
          </a:p>
        </p:txBody>
      </p:sp>
    </p:spTree>
    <p:extLst>
      <p:ext uri="{BB962C8B-B14F-4D97-AF65-F5344CB8AC3E}">
        <p14:creationId xmlns:p14="http://schemas.microsoft.com/office/powerpoint/2010/main" val="131899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meeste boerderijen hebben een groot dakoppervlak, hierdoor gaat dus veel warmte verloren.</a:t>
            </a:r>
          </a:p>
          <a:p>
            <a:pPr marL="171450" indent="-171450">
              <a:buFontTx/>
              <a:buChar char="-"/>
            </a:pPr>
            <a:r>
              <a:rPr lang="nl-NL" dirty="0"/>
              <a:t>Dakisolatie zal dan ook een grote besparing opleveren, maar ook een grote kostenpost.</a:t>
            </a:r>
          </a:p>
        </p:txBody>
      </p:sp>
      <p:sp>
        <p:nvSpPr>
          <p:cNvPr id="4" name="Tijdelijke aanduiding voor dianummer 3"/>
          <p:cNvSpPr>
            <a:spLocks noGrp="1"/>
          </p:cNvSpPr>
          <p:nvPr>
            <p:ph type="sldNum" sz="quarter" idx="10"/>
          </p:nvPr>
        </p:nvSpPr>
        <p:spPr/>
        <p:txBody>
          <a:bodyPr/>
          <a:lstStyle/>
          <a:p>
            <a:fld id="{0A6213E3-20B6-49D6-BF13-36738BCA7A5C}" type="slidenum">
              <a:rPr lang="nl-NL" smtClean="0"/>
              <a:t>12</a:t>
            </a:fld>
            <a:endParaRPr lang="nl-NL"/>
          </a:p>
        </p:txBody>
      </p:sp>
    </p:spTree>
    <p:extLst>
      <p:ext uri="{BB962C8B-B14F-4D97-AF65-F5344CB8AC3E}">
        <p14:creationId xmlns:p14="http://schemas.microsoft.com/office/powerpoint/2010/main" val="2497777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59032DE-5D8A-44EE-87D6-EA9EDA5BC16B}" type="datetime1">
              <a:rPr lang="nl-NL" smtClean="0"/>
              <a:t>7-3-2019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315113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3089B66-CC80-4540-A2EC-29A167EA2DAC}" type="datetime1">
              <a:rPr lang="nl-NL" smtClean="0"/>
              <a:t>7-3-2019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242230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0FA96B2-E966-4C03-8261-389AD3E17573}" type="datetime1">
              <a:rPr lang="nl-NL" smtClean="0"/>
              <a:t>7-3-2019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282273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21CAB89-60B6-4E66-856D-7FB3A9CA31E8}" type="datetime1">
              <a:rPr lang="nl-NL" smtClean="0"/>
              <a:t>7-3-2019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356050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2395D893-D9AB-4627-B711-D5BF1C968641}" type="datetime1">
              <a:rPr lang="nl-NL" smtClean="0"/>
              <a:t>7-3-2019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245577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BA55770-7D14-43E2-A0A0-E2EA908161D1}" type="datetime1">
              <a:rPr lang="nl-NL" smtClean="0"/>
              <a:t>7-3-2019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336610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841D1A9-0754-46A7-BF78-9F886614EC4F}" type="datetime1">
              <a:rPr lang="nl-NL" smtClean="0"/>
              <a:t>7-3-2019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4177633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03BBCD5-267B-4AEB-8ECE-939F109BB7A8}" type="datetime1">
              <a:rPr lang="nl-NL" smtClean="0"/>
              <a:t>7-3-2019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273648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BF0F1C2-0923-40CF-8A54-1133973ED6F1}" type="datetime1">
              <a:rPr lang="nl-NL" smtClean="0"/>
              <a:t>7-3-2019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83612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DB14FEEC-5378-448A-BAF6-0B907E676CE4}" type="datetime1">
              <a:rPr lang="nl-NL" smtClean="0"/>
              <a:t>7-3-2019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42202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94E0D33-F793-43C5-8823-3692AEBCF48C}" type="datetime1">
              <a:rPr lang="nl-NL" smtClean="0"/>
              <a:t>7-3-2019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64211DC-850E-4A1D-9CA3-716D9BCDD205}" type="slidenum">
              <a:rPr lang="nl-NL" smtClean="0"/>
              <a:t>‹nr.›</a:t>
            </a:fld>
            <a:endParaRPr lang="nl-NL"/>
          </a:p>
        </p:txBody>
      </p:sp>
    </p:spTree>
    <p:extLst>
      <p:ext uri="{BB962C8B-B14F-4D97-AF65-F5344CB8AC3E}">
        <p14:creationId xmlns:p14="http://schemas.microsoft.com/office/powerpoint/2010/main" val="248948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0FF53-8BD8-46C0-BA35-C214FA4BEFC6}" type="datetime1">
              <a:rPr lang="nl-NL" smtClean="0"/>
              <a:t>7-3-2019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211DC-850E-4A1D-9CA3-716D9BCDD205}" type="slidenum">
              <a:rPr lang="nl-NL" smtClean="0"/>
              <a:t>‹nr.›</a:t>
            </a:fld>
            <a:endParaRPr lang="nl-NL"/>
          </a:p>
        </p:txBody>
      </p:sp>
    </p:spTree>
    <p:extLst>
      <p:ext uri="{BB962C8B-B14F-4D97-AF65-F5344CB8AC3E}">
        <p14:creationId xmlns:p14="http://schemas.microsoft.com/office/powerpoint/2010/main" val="316555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Gerelateerde afbeelding">
            <a:extLst>
              <a:ext uri="{FF2B5EF4-FFF2-40B4-BE49-F238E27FC236}">
                <a16:creationId xmlns:a16="http://schemas.microsoft.com/office/drawing/2014/main" id="{21A7285B-4936-487A-8B86-215000D15118}"/>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5278" r="4478"/>
          <a:stretch/>
        </p:blipFill>
        <p:spPr bwMode="auto">
          <a:xfrm>
            <a:off x="5768642" y="-1"/>
            <a:ext cx="642305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p:cNvSpPr>
            <a:spLocks noGrp="1"/>
          </p:cNvSpPr>
          <p:nvPr>
            <p:ph type="title"/>
          </p:nvPr>
        </p:nvSpPr>
        <p:spPr>
          <a:xfrm>
            <a:off x="804483" y="3992591"/>
            <a:ext cx="4805996" cy="1644592"/>
          </a:xfrm>
          <a:prstGeom prst="rect">
            <a:avLst/>
          </a:prstGeom>
        </p:spPr>
        <p:txBody>
          <a:bodyPr vert="horz" lIns="91440" tIns="45720" rIns="91440" bIns="45720" rtlCol="0" anchor="t">
            <a:normAutofit/>
          </a:bodyPr>
          <a:lstStyle/>
          <a:p>
            <a:r>
              <a:rPr lang="en-US" b="1">
                <a:solidFill>
                  <a:srgbClr val="000000"/>
                </a:solidFill>
                <a:effectLst>
                  <a:outerShdw blurRad="38100" dist="38100" dir="2700000" algn="tl">
                    <a:srgbClr val="000000">
                      <a:alpha val="43137"/>
                    </a:srgbClr>
                  </a:outerShdw>
                </a:effectLst>
              </a:rPr>
              <a:t>Hoe verduurzaam ik mijn monument?</a:t>
            </a:r>
          </a:p>
        </p:txBody>
      </p:sp>
    </p:spTree>
    <p:extLst>
      <p:ext uri="{BB962C8B-B14F-4D97-AF65-F5344CB8AC3E}">
        <p14:creationId xmlns:p14="http://schemas.microsoft.com/office/powerpoint/2010/main" val="342913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B8D6F0E8-3083-4397-B3C5-1AA0DCF06FA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4306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fbeeldingsresultaat voor verwarmen"/>
          <p:cNvPicPr>
            <a:picLocks noChangeAspect="1" noChangeArrowheads="1"/>
          </p:cNvPicPr>
          <p:nvPr/>
        </p:nvPicPr>
        <p:blipFill rotWithShape="1">
          <a:blip r:embed="rId3">
            <a:extLst>
              <a:ext uri="{28A0092B-C50C-407E-A947-70E740481C1C}">
                <a14:useLocalDpi xmlns:a14="http://schemas.microsoft.com/office/drawing/2010/main" val="0"/>
              </a:ext>
            </a:extLst>
          </a:blip>
          <a:srcRect l="6450" t="6736" r="26871"/>
          <a:stretch/>
        </p:blipFill>
        <p:spPr bwMode="auto">
          <a:xfrm>
            <a:off x="4818888" y="10"/>
            <a:ext cx="7373112" cy="6857989"/>
          </a:xfrm>
          <a:prstGeom prst="rect">
            <a:avLst/>
          </a:prstGeom>
          <a:noFill/>
          <a:extLst>
            <a:ext uri="{909E8E84-426E-40DD-AFC4-6F175D3DCCD1}">
              <a14:hiddenFill xmlns:a14="http://schemas.microsoft.com/office/drawing/2010/main">
                <a:solidFill>
                  <a:srgbClr val="FFFFFF"/>
                </a:solidFill>
              </a14:hiddenFill>
            </a:ext>
          </a:extLst>
        </p:spPr>
      </p:pic>
      <p:sp>
        <p:nvSpPr>
          <p:cNvPr id="68"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804672" y="304800"/>
            <a:ext cx="7438180" cy="5616497"/>
          </a:xfrm>
        </p:spPr>
        <p:txBody>
          <a:bodyPr anchor="t">
            <a:normAutofit/>
          </a:bodyPr>
          <a:lstStyle/>
          <a:p>
            <a:pPr algn="l"/>
            <a:r>
              <a:rPr lang="nl-NL" sz="5400" dirty="0"/>
              <a:t>Energiegebruik in huizen</a:t>
            </a:r>
          </a:p>
        </p:txBody>
      </p:sp>
      <p:sp>
        <p:nvSpPr>
          <p:cNvPr id="3" name="Ondertitel 2"/>
          <p:cNvSpPr>
            <a:spLocks noGrp="1"/>
          </p:cNvSpPr>
          <p:nvPr>
            <p:ph type="subTitle" idx="1"/>
          </p:nvPr>
        </p:nvSpPr>
        <p:spPr>
          <a:xfrm>
            <a:off x="804672" y="407963"/>
            <a:ext cx="10446424" cy="5953079"/>
          </a:xfrm>
        </p:spPr>
        <p:txBody>
          <a:bodyPr anchor="b">
            <a:normAutofit/>
          </a:bodyPr>
          <a:lstStyle/>
          <a:p>
            <a:pPr algn="l">
              <a:lnSpc>
                <a:spcPct val="70000"/>
              </a:lnSpc>
            </a:pPr>
            <a:r>
              <a:rPr lang="nl-NL" dirty="0"/>
              <a:t>Elk pand gebruikt energie:</a:t>
            </a:r>
          </a:p>
          <a:p>
            <a:pPr algn="l">
              <a:lnSpc>
                <a:spcPct val="70000"/>
              </a:lnSpc>
            </a:pPr>
            <a:endParaRPr lang="nl-NL" dirty="0"/>
          </a:p>
          <a:p>
            <a:pPr marL="342900" indent="-342900" algn="l">
              <a:lnSpc>
                <a:spcPct val="70000"/>
              </a:lnSpc>
              <a:buFontTx/>
              <a:buChar char="-"/>
            </a:pPr>
            <a:r>
              <a:rPr lang="nl-NL" dirty="0"/>
              <a:t>Verwarming</a:t>
            </a:r>
          </a:p>
          <a:p>
            <a:pPr marL="342900" indent="-342900" algn="l">
              <a:lnSpc>
                <a:spcPct val="70000"/>
              </a:lnSpc>
              <a:buFontTx/>
              <a:buChar char="-"/>
            </a:pPr>
            <a:r>
              <a:rPr lang="nl-NL" dirty="0"/>
              <a:t>Koken</a:t>
            </a:r>
          </a:p>
          <a:p>
            <a:pPr marL="342900" indent="-342900" algn="l">
              <a:lnSpc>
                <a:spcPct val="70000"/>
              </a:lnSpc>
              <a:buFontTx/>
              <a:buChar char="-"/>
            </a:pPr>
            <a:r>
              <a:rPr lang="nl-NL" dirty="0"/>
              <a:t>Douchen</a:t>
            </a:r>
          </a:p>
          <a:p>
            <a:pPr marL="342900" indent="-342900" algn="l">
              <a:lnSpc>
                <a:spcPct val="70000"/>
              </a:lnSpc>
              <a:buFontTx/>
              <a:buChar char="-"/>
            </a:pPr>
            <a:r>
              <a:rPr lang="nl-NL" dirty="0"/>
              <a:t>Verlichting</a:t>
            </a:r>
          </a:p>
          <a:p>
            <a:pPr marL="342900" indent="-342900" algn="l">
              <a:lnSpc>
                <a:spcPct val="70000"/>
              </a:lnSpc>
              <a:buFontTx/>
              <a:buChar char="-"/>
            </a:pPr>
            <a:r>
              <a:rPr lang="nl-NL" dirty="0"/>
              <a:t>Apparatuur</a:t>
            </a:r>
          </a:p>
          <a:p>
            <a:pPr algn="l">
              <a:lnSpc>
                <a:spcPct val="70000"/>
              </a:lnSpc>
            </a:pPr>
            <a:endParaRPr lang="nl-NL" dirty="0"/>
          </a:p>
          <a:p>
            <a:pPr algn="l">
              <a:lnSpc>
                <a:spcPct val="70000"/>
              </a:lnSpc>
            </a:pPr>
            <a:r>
              <a:rPr lang="nl-NL" dirty="0"/>
              <a:t>Tussen de 80 % en de 90 % wordt gebruikt voor het verwarmen.</a:t>
            </a:r>
          </a:p>
          <a:p>
            <a:pPr algn="l">
              <a:lnSpc>
                <a:spcPct val="70000"/>
              </a:lnSpc>
            </a:pPr>
            <a:r>
              <a:rPr lang="nl-NL" dirty="0"/>
              <a:t>De rest van de energie wordt gebruikt voor verlichting, koken, tapwater en</a:t>
            </a:r>
          </a:p>
          <a:p>
            <a:pPr algn="l">
              <a:lnSpc>
                <a:spcPct val="70000"/>
              </a:lnSpc>
            </a:pPr>
            <a:r>
              <a:rPr lang="nl-NL" dirty="0"/>
              <a:t>apparatuur</a:t>
            </a:r>
            <a:r>
              <a:rPr lang="nl-NL" sz="1200" dirty="0"/>
              <a:t>. </a:t>
            </a:r>
          </a:p>
          <a:p>
            <a:pPr algn="l">
              <a:lnSpc>
                <a:spcPct val="70000"/>
              </a:lnSpc>
            </a:pPr>
            <a:endParaRPr lang="nl-NL" sz="500" dirty="0"/>
          </a:p>
          <a:p>
            <a:pPr marL="342900" indent="-342900" algn="l">
              <a:lnSpc>
                <a:spcPct val="70000"/>
              </a:lnSpc>
              <a:buFontTx/>
              <a:buChar char="-"/>
            </a:pPr>
            <a:endParaRPr lang="nl-NL" sz="500" dirty="0"/>
          </a:p>
          <a:p>
            <a:pPr marL="342900" indent="-342900" algn="l">
              <a:lnSpc>
                <a:spcPct val="70000"/>
              </a:lnSpc>
              <a:buFontTx/>
              <a:buChar char="-"/>
            </a:pPr>
            <a:endParaRPr lang="nl-NL" sz="500" dirty="0"/>
          </a:p>
        </p:txBody>
      </p:sp>
    </p:spTree>
    <p:extLst>
      <p:ext uri="{BB962C8B-B14F-4D97-AF65-F5344CB8AC3E}">
        <p14:creationId xmlns:p14="http://schemas.microsoft.com/office/powerpoint/2010/main" val="191242070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1D8B05-4657-47ED-9A14-3B4D0788D22D}"/>
              </a:ext>
            </a:extLst>
          </p:cNvPr>
          <p:cNvPicPr>
            <a:picLocks noChangeAspect="1"/>
          </p:cNvPicPr>
          <p:nvPr/>
        </p:nvPicPr>
        <p:blipFill rotWithShape="1">
          <a:blip r:embed="rId3">
            <a:extLst>
              <a:ext uri="{28A0092B-C50C-407E-A947-70E740481C1C}">
                <a14:useLocalDpi xmlns:a14="http://schemas.microsoft.com/office/drawing/2010/main" val="0"/>
              </a:ext>
            </a:extLst>
          </a:blip>
          <a:srcRect l="37819"/>
          <a:stretch/>
        </p:blipFill>
        <p:spPr>
          <a:xfrm>
            <a:off x="0" y="0"/>
            <a:ext cx="6395767" cy="6857999"/>
          </a:xfrm>
          <a:prstGeom prst="rect">
            <a:avLst/>
          </a:prstGeom>
        </p:spPr>
      </p:pic>
      <p:sp>
        <p:nvSpPr>
          <p:cNvPr id="16" name="Tekstvak 15"/>
          <p:cNvSpPr txBox="1"/>
          <p:nvPr/>
        </p:nvSpPr>
        <p:spPr>
          <a:xfrm>
            <a:off x="6585204" y="617406"/>
            <a:ext cx="4913189" cy="707886"/>
          </a:xfrm>
          <a:prstGeom prst="rect">
            <a:avLst/>
          </a:prstGeom>
          <a:noFill/>
        </p:spPr>
        <p:txBody>
          <a:bodyPr wrap="square" rtlCol="0">
            <a:spAutoFit/>
          </a:bodyPr>
          <a:lstStyle/>
          <a:p>
            <a:r>
              <a:rPr lang="nl-NL" sz="2000" dirty="0"/>
              <a:t>Warmteverliezen per gebouwdeel:</a:t>
            </a:r>
          </a:p>
          <a:p>
            <a:endParaRPr lang="nl-NL" sz="2000" dirty="0"/>
          </a:p>
        </p:txBody>
      </p:sp>
    </p:spTree>
    <p:extLst>
      <p:ext uri="{BB962C8B-B14F-4D97-AF65-F5344CB8AC3E}">
        <p14:creationId xmlns:p14="http://schemas.microsoft.com/office/powerpoint/2010/main" val="137954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1D8B05-4657-47ED-9A14-3B4D0788D22D}"/>
              </a:ext>
            </a:extLst>
          </p:cNvPr>
          <p:cNvPicPr>
            <a:picLocks noChangeAspect="1"/>
          </p:cNvPicPr>
          <p:nvPr/>
        </p:nvPicPr>
        <p:blipFill rotWithShape="1">
          <a:blip r:embed="rId3">
            <a:extLst>
              <a:ext uri="{28A0092B-C50C-407E-A947-70E740481C1C}">
                <a14:useLocalDpi xmlns:a14="http://schemas.microsoft.com/office/drawing/2010/main" val="0"/>
              </a:ext>
            </a:extLst>
          </a:blip>
          <a:srcRect l="37819"/>
          <a:stretch/>
        </p:blipFill>
        <p:spPr>
          <a:xfrm>
            <a:off x="0" y="0"/>
            <a:ext cx="6395767" cy="6857999"/>
          </a:xfrm>
          <a:prstGeom prst="rect">
            <a:avLst/>
          </a:prstGeom>
        </p:spPr>
      </p:pic>
      <p:sp>
        <p:nvSpPr>
          <p:cNvPr id="8" name="PIJL-RECHTS 7"/>
          <p:cNvSpPr/>
          <p:nvPr/>
        </p:nvSpPr>
        <p:spPr>
          <a:xfrm rot="16200000">
            <a:off x="3444303" y="289771"/>
            <a:ext cx="978408" cy="65527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PIJL-RECHTS 14"/>
          <p:cNvSpPr/>
          <p:nvPr/>
        </p:nvSpPr>
        <p:spPr>
          <a:xfrm rot="20603595">
            <a:off x="5067220" y="1678537"/>
            <a:ext cx="739110" cy="22319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p:cNvSpPr txBox="1"/>
          <p:nvPr/>
        </p:nvSpPr>
        <p:spPr>
          <a:xfrm>
            <a:off x="6585204" y="617406"/>
            <a:ext cx="4913189" cy="1323439"/>
          </a:xfrm>
          <a:prstGeom prst="rect">
            <a:avLst/>
          </a:prstGeom>
          <a:noFill/>
        </p:spPr>
        <p:txBody>
          <a:bodyPr wrap="square" rtlCol="0">
            <a:spAutoFit/>
          </a:bodyPr>
          <a:lstStyle/>
          <a:p>
            <a:r>
              <a:rPr lang="nl-NL" sz="2000" dirty="0"/>
              <a:t>Warmteverliezen per gebouwdeel:</a:t>
            </a:r>
          </a:p>
          <a:p>
            <a:endParaRPr lang="nl-NL" sz="2000" dirty="0"/>
          </a:p>
          <a:p>
            <a:r>
              <a:rPr lang="nl-NL" sz="2000" dirty="0"/>
              <a:t>30 % door het dak</a:t>
            </a:r>
          </a:p>
          <a:p>
            <a:endParaRPr lang="nl-NL" sz="2000" dirty="0"/>
          </a:p>
        </p:txBody>
      </p:sp>
    </p:spTree>
    <p:extLst>
      <p:ext uri="{BB962C8B-B14F-4D97-AF65-F5344CB8AC3E}">
        <p14:creationId xmlns:p14="http://schemas.microsoft.com/office/powerpoint/2010/main" val="1574174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1D8B05-4657-47ED-9A14-3B4D0788D22D}"/>
              </a:ext>
            </a:extLst>
          </p:cNvPr>
          <p:cNvPicPr>
            <a:picLocks noChangeAspect="1"/>
          </p:cNvPicPr>
          <p:nvPr/>
        </p:nvPicPr>
        <p:blipFill rotWithShape="1">
          <a:blip r:embed="rId3">
            <a:extLst>
              <a:ext uri="{28A0092B-C50C-407E-A947-70E740481C1C}">
                <a14:useLocalDpi xmlns:a14="http://schemas.microsoft.com/office/drawing/2010/main" val="0"/>
              </a:ext>
            </a:extLst>
          </a:blip>
          <a:srcRect l="37819"/>
          <a:stretch/>
        </p:blipFill>
        <p:spPr>
          <a:xfrm>
            <a:off x="0" y="0"/>
            <a:ext cx="6395767" cy="6857999"/>
          </a:xfrm>
          <a:prstGeom prst="rect">
            <a:avLst/>
          </a:prstGeom>
        </p:spPr>
      </p:pic>
      <p:sp>
        <p:nvSpPr>
          <p:cNvPr id="8" name="PIJL-RECHTS 7"/>
          <p:cNvSpPr/>
          <p:nvPr/>
        </p:nvSpPr>
        <p:spPr>
          <a:xfrm rot="16200000">
            <a:off x="3625672" y="520016"/>
            <a:ext cx="978408" cy="65527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JL-RECHTS 13"/>
          <p:cNvSpPr/>
          <p:nvPr/>
        </p:nvSpPr>
        <p:spPr>
          <a:xfrm rot="10800000">
            <a:off x="1058165" y="3011534"/>
            <a:ext cx="978408" cy="41746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RECHTS 14"/>
          <p:cNvSpPr/>
          <p:nvPr/>
        </p:nvSpPr>
        <p:spPr>
          <a:xfrm rot="20603595">
            <a:off x="5067220" y="1678537"/>
            <a:ext cx="739110" cy="22319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p:cNvSpPr txBox="1"/>
          <p:nvPr/>
        </p:nvSpPr>
        <p:spPr>
          <a:xfrm>
            <a:off x="6585204" y="617406"/>
            <a:ext cx="4913189" cy="1938992"/>
          </a:xfrm>
          <a:prstGeom prst="rect">
            <a:avLst/>
          </a:prstGeom>
          <a:noFill/>
        </p:spPr>
        <p:txBody>
          <a:bodyPr wrap="square" rtlCol="0">
            <a:spAutoFit/>
          </a:bodyPr>
          <a:lstStyle/>
          <a:p>
            <a:r>
              <a:rPr lang="nl-NL" sz="2000" dirty="0"/>
              <a:t>Warmteverliezen per gebouwdeel:</a:t>
            </a:r>
          </a:p>
          <a:p>
            <a:endParaRPr lang="nl-NL" sz="2000" dirty="0"/>
          </a:p>
          <a:p>
            <a:r>
              <a:rPr lang="nl-NL" sz="2000" dirty="0"/>
              <a:t>30 % door het dak</a:t>
            </a:r>
          </a:p>
          <a:p>
            <a:endParaRPr lang="nl-NL" sz="2000" dirty="0"/>
          </a:p>
          <a:p>
            <a:r>
              <a:rPr lang="nl-NL" sz="2000" dirty="0"/>
              <a:t>30 % door de ramen en deuren</a:t>
            </a:r>
          </a:p>
          <a:p>
            <a:endParaRPr lang="nl-NL" sz="2000" dirty="0"/>
          </a:p>
        </p:txBody>
      </p:sp>
    </p:spTree>
    <p:extLst>
      <p:ext uri="{BB962C8B-B14F-4D97-AF65-F5344CB8AC3E}">
        <p14:creationId xmlns:p14="http://schemas.microsoft.com/office/powerpoint/2010/main" val="406104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1D8B05-4657-47ED-9A14-3B4D0788D22D}"/>
              </a:ext>
            </a:extLst>
          </p:cNvPr>
          <p:cNvPicPr>
            <a:picLocks noChangeAspect="1"/>
          </p:cNvPicPr>
          <p:nvPr/>
        </p:nvPicPr>
        <p:blipFill rotWithShape="1">
          <a:blip r:embed="rId3">
            <a:extLst>
              <a:ext uri="{28A0092B-C50C-407E-A947-70E740481C1C}">
                <a14:useLocalDpi xmlns:a14="http://schemas.microsoft.com/office/drawing/2010/main" val="0"/>
              </a:ext>
            </a:extLst>
          </a:blip>
          <a:srcRect l="37819"/>
          <a:stretch/>
        </p:blipFill>
        <p:spPr>
          <a:xfrm>
            <a:off x="0" y="0"/>
            <a:ext cx="6395767" cy="6857999"/>
          </a:xfrm>
          <a:prstGeom prst="rect">
            <a:avLst/>
          </a:prstGeom>
        </p:spPr>
      </p:pic>
      <p:sp>
        <p:nvSpPr>
          <p:cNvPr id="8" name="PIJL-RECHTS 7"/>
          <p:cNvSpPr/>
          <p:nvPr/>
        </p:nvSpPr>
        <p:spPr>
          <a:xfrm rot="16200000">
            <a:off x="3625672" y="520016"/>
            <a:ext cx="978408" cy="65527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PIJL-RECHTS 12"/>
          <p:cNvSpPr/>
          <p:nvPr/>
        </p:nvSpPr>
        <p:spPr>
          <a:xfrm>
            <a:off x="5606796" y="4188032"/>
            <a:ext cx="680649" cy="42512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RECHTS 13"/>
          <p:cNvSpPr/>
          <p:nvPr/>
        </p:nvSpPr>
        <p:spPr>
          <a:xfrm rot="10800000">
            <a:off x="1058165" y="3011534"/>
            <a:ext cx="978408" cy="41746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RECHTS 14"/>
          <p:cNvSpPr/>
          <p:nvPr/>
        </p:nvSpPr>
        <p:spPr>
          <a:xfrm rot="20603595">
            <a:off x="5067220" y="1678537"/>
            <a:ext cx="739110" cy="22319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p:cNvSpPr txBox="1"/>
          <p:nvPr/>
        </p:nvSpPr>
        <p:spPr>
          <a:xfrm>
            <a:off x="6585204" y="617406"/>
            <a:ext cx="4913189" cy="2554545"/>
          </a:xfrm>
          <a:prstGeom prst="rect">
            <a:avLst/>
          </a:prstGeom>
          <a:noFill/>
        </p:spPr>
        <p:txBody>
          <a:bodyPr wrap="square" rtlCol="0">
            <a:spAutoFit/>
          </a:bodyPr>
          <a:lstStyle/>
          <a:p>
            <a:r>
              <a:rPr lang="nl-NL" sz="2000" dirty="0"/>
              <a:t>Warmteverliezen per gebouwdeel:</a:t>
            </a:r>
          </a:p>
          <a:p>
            <a:endParaRPr lang="nl-NL" sz="2000" dirty="0"/>
          </a:p>
          <a:p>
            <a:r>
              <a:rPr lang="nl-NL" sz="2000" dirty="0"/>
              <a:t>30 % door het dak</a:t>
            </a:r>
          </a:p>
          <a:p>
            <a:endParaRPr lang="nl-NL" sz="2000" dirty="0"/>
          </a:p>
          <a:p>
            <a:r>
              <a:rPr lang="nl-NL" sz="2000" dirty="0"/>
              <a:t>30 % door de ramen en deuren</a:t>
            </a:r>
          </a:p>
          <a:p>
            <a:endParaRPr lang="nl-NL" sz="2000" dirty="0"/>
          </a:p>
          <a:p>
            <a:r>
              <a:rPr lang="nl-NL" sz="2000" dirty="0"/>
              <a:t>25 % door de muren</a:t>
            </a:r>
          </a:p>
          <a:p>
            <a:endParaRPr lang="nl-NL" sz="2000" dirty="0"/>
          </a:p>
        </p:txBody>
      </p:sp>
    </p:spTree>
    <p:extLst>
      <p:ext uri="{BB962C8B-B14F-4D97-AF65-F5344CB8AC3E}">
        <p14:creationId xmlns:p14="http://schemas.microsoft.com/office/powerpoint/2010/main" val="1305658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1D8B05-4657-47ED-9A14-3B4D0788D22D}"/>
              </a:ext>
            </a:extLst>
          </p:cNvPr>
          <p:cNvPicPr>
            <a:picLocks noChangeAspect="1"/>
          </p:cNvPicPr>
          <p:nvPr/>
        </p:nvPicPr>
        <p:blipFill rotWithShape="1">
          <a:blip r:embed="rId3">
            <a:extLst>
              <a:ext uri="{28A0092B-C50C-407E-A947-70E740481C1C}">
                <a14:useLocalDpi xmlns:a14="http://schemas.microsoft.com/office/drawing/2010/main" val="0"/>
              </a:ext>
            </a:extLst>
          </a:blip>
          <a:srcRect l="37819"/>
          <a:stretch/>
        </p:blipFill>
        <p:spPr>
          <a:xfrm>
            <a:off x="0" y="0"/>
            <a:ext cx="6395767" cy="6857999"/>
          </a:xfrm>
          <a:prstGeom prst="rect">
            <a:avLst/>
          </a:prstGeom>
        </p:spPr>
      </p:pic>
      <p:sp>
        <p:nvSpPr>
          <p:cNvPr id="12" name="PIJL-RECHTS 11"/>
          <p:cNvSpPr/>
          <p:nvPr/>
        </p:nvSpPr>
        <p:spPr>
          <a:xfrm rot="5400000">
            <a:off x="4019799" y="4915856"/>
            <a:ext cx="1064739" cy="28218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RECHTS 7"/>
          <p:cNvSpPr/>
          <p:nvPr/>
        </p:nvSpPr>
        <p:spPr>
          <a:xfrm rot="16200000">
            <a:off x="3625672" y="520016"/>
            <a:ext cx="978408" cy="65527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PIJL-RECHTS 12"/>
          <p:cNvSpPr/>
          <p:nvPr/>
        </p:nvSpPr>
        <p:spPr>
          <a:xfrm>
            <a:off x="5606796" y="4188032"/>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RECHTS 13"/>
          <p:cNvSpPr/>
          <p:nvPr/>
        </p:nvSpPr>
        <p:spPr>
          <a:xfrm rot="10800000">
            <a:off x="1058165" y="3011534"/>
            <a:ext cx="978408" cy="41746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RECHTS 14"/>
          <p:cNvSpPr/>
          <p:nvPr/>
        </p:nvSpPr>
        <p:spPr>
          <a:xfrm rot="20603595">
            <a:off x="5067220" y="1678537"/>
            <a:ext cx="739110" cy="22319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p:cNvSpPr txBox="1"/>
          <p:nvPr/>
        </p:nvSpPr>
        <p:spPr>
          <a:xfrm>
            <a:off x="6585204" y="617406"/>
            <a:ext cx="4913189" cy="3170099"/>
          </a:xfrm>
          <a:prstGeom prst="rect">
            <a:avLst/>
          </a:prstGeom>
          <a:noFill/>
        </p:spPr>
        <p:txBody>
          <a:bodyPr wrap="square" rtlCol="0">
            <a:spAutoFit/>
          </a:bodyPr>
          <a:lstStyle/>
          <a:p>
            <a:r>
              <a:rPr lang="nl-NL" sz="2000" dirty="0"/>
              <a:t>Warmteverliezen per gebouwdeel:</a:t>
            </a:r>
          </a:p>
          <a:p>
            <a:endParaRPr lang="nl-NL" sz="2000" dirty="0"/>
          </a:p>
          <a:p>
            <a:r>
              <a:rPr lang="nl-NL" sz="2000" dirty="0"/>
              <a:t>30 % door het dak</a:t>
            </a:r>
          </a:p>
          <a:p>
            <a:endParaRPr lang="nl-NL" sz="2000" dirty="0"/>
          </a:p>
          <a:p>
            <a:r>
              <a:rPr lang="nl-NL" sz="2000" dirty="0"/>
              <a:t>30 % door de ramen en deuren</a:t>
            </a:r>
          </a:p>
          <a:p>
            <a:endParaRPr lang="nl-NL" sz="2000" dirty="0"/>
          </a:p>
          <a:p>
            <a:r>
              <a:rPr lang="nl-NL" sz="2000" dirty="0"/>
              <a:t>25 % door de muren</a:t>
            </a:r>
          </a:p>
          <a:p>
            <a:endParaRPr lang="nl-NL" sz="2000" dirty="0"/>
          </a:p>
          <a:p>
            <a:r>
              <a:rPr lang="nl-NL" sz="2000" dirty="0"/>
              <a:t>10 % door de begane grond vloer</a:t>
            </a:r>
          </a:p>
          <a:p>
            <a:endParaRPr lang="nl-NL" sz="2000" dirty="0"/>
          </a:p>
        </p:txBody>
      </p:sp>
    </p:spTree>
    <p:extLst>
      <p:ext uri="{BB962C8B-B14F-4D97-AF65-F5344CB8AC3E}">
        <p14:creationId xmlns:p14="http://schemas.microsoft.com/office/powerpoint/2010/main" val="18161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1D8B05-4657-47ED-9A14-3B4D0788D22D}"/>
              </a:ext>
            </a:extLst>
          </p:cNvPr>
          <p:cNvPicPr>
            <a:picLocks noChangeAspect="1"/>
          </p:cNvPicPr>
          <p:nvPr/>
        </p:nvPicPr>
        <p:blipFill rotWithShape="1">
          <a:blip r:embed="rId3">
            <a:extLst>
              <a:ext uri="{28A0092B-C50C-407E-A947-70E740481C1C}">
                <a14:useLocalDpi xmlns:a14="http://schemas.microsoft.com/office/drawing/2010/main" val="0"/>
              </a:ext>
            </a:extLst>
          </a:blip>
          <a:srcRect l="37819"/>
          <a:stretch/>
        </p:blipFill>
        <p:spPr>
          <a:xfrm>
            <a:off x="0" y="0"/>
            <a:ext cx="6395767" cy="6857999"/>
          </a:xfrm>
          <a:prstGeom prst="rect">
            <a:avLst/>
          </a:prstGeom>
        </p:spPr>
      </p:pic>
      <p:sp>
        <p:nvSpPr>
          <p:cNvPr id="12" name="PIJL-RECHTS 11"/>
          <p:cNvSpPr/>
          <p:nvPr/>
        </p:nvSpPr>
        <p:spPr>
          <a:xfrm rot="5400000">
            <a:off x="4019799" y="4915856"/>
            <a:ext cx="1064739" cy="28218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RECHTS 7"/>
          <p:cNvSpPr/>
          <p:nvPr/>
        </p:nvSpPr>
        <p:spPr>
          <a:xfrm rot="16200000">
            <a:off x="3625672" y="520016"/>
            <a:ext cx="978408" cy="65527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PIJL-RECHTS 12"/>
          <p:cNvSpPr/>
          <p:nvPr/>
        </p:nvSpPr>
        <p:spPr>
          <a:xfrm>
            <a:off x="5606796" y="4188032"/>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RECHTS 13"/>
          <p:cNvSpPr/>
          <p:nvPr/>
        </p:nvSpPr>
        <p:spPr>
          <a:xfrm rot="10800000">
            <a:off x="1058165" y="3011534"/>
            <a:ext cx="978408" cy="41746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RECHTS 14"/>
          <p:cNvSpPr/>
          <p:nvPr/>
        </p:nvSpPr>
        <p:spPr>
          <a:xfrm rot="20603595">
            <a:off x="5067220" y="1678537"/>
            <a:ext cx="739110" cy="22319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Tekstvak 15"/>
          <p:cNvSpPr txBox="1"/>
          <p:nvPr/>
        </p:nvSpPr>
        <p:spPr>
          <a:xfrm>
            <a:off x="6585204" y="617406"/>
            <a:ext cx="4913189" cy="3477875"/>
          </a:xfrm>
          <a:prstGeom prst="rect">
            <a:avLst/>
          </a:prstGeom>
          <a:noFill/>
        </p:spPr>
        <p:txBody>
          <a:bodyPr wrap="square" rtlCol="0">
            <a:spAutoFit/>
          </a:bodyPr>
          <a:lstStyle/>
          <a:p>
            <a:r>
              <a:rPr lang="nl-NL" sz="2000" dirty="0"/>
              <a:t>Warmteverliezen per gebouwdeel:</a:t>
            </a:r>
          </a:p>
          <a:p>
            <a:endParaRPr lang="nl-NL" sz="2000" dirty="0"/>
          </a:p>
          <a:p>
            <a:r>
              <a:rPr lang="nl-NL" sz="2000" dirty="0"/>
              <a:t>30 % door het dak</a:t>
            </a:r>
          </a:p>
          <a:p>
            <a:endParaRPr lang="nl-NL" sz="2000" dirty="0"/>
          </a:p>
          <a:p>
            <a:r>
              <a:rPr lang="nl-NL" sz="2000" dirty="0"/>
              <a:t>30 % door de ramen en deuren</a:t>
            </a:r>
          </a:p>
          <a:p>
            <a:endParaRPr lang="nl-NL" sz="2000" dirty="0"/>
          </a:p>
          <a:p>
            <a:r>
              <a:rPr lang="nl-NL" sz="2000" dirty="0"/>
              <a:t>25 % door de muren</a:t>
            </a:r>
          </a:p>
          <a:p>
            <a:endParaRPr lang="nl-NL" sz="2000" dirty="0"/>
          </a:p>
          <a:p>
            <a:r>
              <a:rPr lang="nl-NL" sz="2000" dirty="0"/>
              <a:t>10 % door de begane grond vloer</a:t>
            </a:r>
          </a:p>
          <a:p>
            <a:endParaRPr lang="nl-NL" sz="2000" dirty="0"/>
          </a:p>
          <a:p>
            <a:r>
              <a:rPr lang="nl-NL" sz="2000" dirty="0"/>
              <a:t>5 % door kieren, schoorstenen en ventilatie</a:t>
            </a:r>
          </a:p>
        </p:txBody>
      </p:sp>
      <p:sp>
        <p:nvSpPr>
          <p:cNvPr id="9" name="PIJL-RECHTS 14">
            <a:extLst>
              <a:ext uri="{FF2B5EF4-FFF2-40B4-BE49-F238E27FC236}">
                <a16:creationId xmlns:a16="http://schemas.microsoft.com/office/drawing/2014/main" id="{FE025317-C361-4F53-A30D-1ADBB03139A7}"/>
              </a:ext>
            </a:extLst>
          </p:cNvPr>
          <p:cNvSpPr/>
          <p:nvPr/>
        </p:nvSpPr>
        <p:spPr>
          <a:xfrm rot="16200000">
            <a:off x="2551989" y="366498"/>
            <a:ext cx="739110" cy="22319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030614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8"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2907" y="307731"/>
            <a:ext cx="5330182" cy="3997637"/>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910" y="307731"/>
            <a:ext cx="5330182" cy="3997637"/>
          </a:xfrm>
          <a:prstGeom prst="rect">
            <a:avLst/>
          </a:prstGeom>
        </p:spPr>
      </p:pic>
      <p:sp>
        <p:nvSpPr>
          <p:cNvPr id="2" name="Titel 1"/>
          <p:cNvSpPr>
            <a:spLocks noGrp="1"/>
          </p:cNvSpPr>
          <p:nvPr>
            <p:ph type="title"/>
          </p:nvPr>
        </p:nvSpPr>
        <p:spPr>
          <a:xfrm>
            <a:off x="527538" y="4756638"/>
            <a:ext cx="11139854" cy="930447"/>
          </a:xfrm>
          <a:prstGeom prst="rect">
            <a:avLst/>
          </a:prstGeom>
        </p:spPr>
        <p:txBody>
          <a:bodyPr vert="horz" lIns="91440" tIns="45720" rIns="91440" bIns="45720" rtlCol="0" anchor="b">
            <a:normAutofit/>
          </a:bodyPr>
          <a:lstStyle/>
          <a:p>
            <a:pPr algn="ctr"/>
            <a:r>
              <a:rPr lang="en-US" sz="5400">
                <a:solidFill>
                  <a:schemeClr val="bg1"/>
                </a:solidFill>
              </a:rPr>
              <a:t>Warmteverliezen in infraroodfoto’s</a:t>
            </a:r>
          </a:p>
        </p:txBody>
      </p:sp>
    </p:spTree>
    <p:extLst>
      <p:ext uri="{BB962C8B-B14F-4D97-AF65-F5344CB8AC3E}">
        <p14:creationId xmlns:p14="http://schemas.microsoft.com/office/powerpoint/2010/main" val="1143707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321564" y="963877"/>
            <a:ext cx="4010998" cy="4930246"/>
          </a:xfrm>
        </p:spPr>
        <p:txBody>
          <a:bodyPr>
            <a:normAutofit/>
          </a:bodyPr>
          <a:lstStyle/>
          <a:p>
            <a:pPr algn="r"/>
            <a:r>
              <a:rPr lang="nl-NL" b="1" dirty="0">
                <a:solidFill>
                  <a:srgbClr val="00FF00"/>
                </a:solidFill>
              </a:rPr>
              <a:t>Wat kan er bij uw monument</a:t>
            </a:r>
          </a:p>
        </p:txBody>
      </p: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buNone/>
            </a:pPr>
            <a:r>
              <a:rPr lang="nl-NL" sz="2400" dirty="0"/>
              <a:t>De mogelijkheden worden mede bepaald door:</a:t>
            </a:r>
          </a:p>
          <a:p>
            <a:pPr marL="0" indent="0">
              <a:buNone/>
            </a:pPr>
            <a:endParaRPr lang="nl-NL" sz="2400" dirty="0"/>
          </a:p>
          <a:p>
            <a:r>
              <a:rPr lang="nl-NL" sz="2400" dirty="0"/>
              <a:t>De monumentale waarden</a:t>
            </a:r>
          </a:p>
          <a:p>
            <a:r>
              <a:rPr lang="nl-NL" sz="2400" dirty="0"/>
              <a:t>De bouwfysische beperkingen</a:t>
            </a:r>
          </a:p>
          <a:p>
            <a:r>
              <a:rPr lang="nl-NL" sz="2400" dirty="0"/>
              <a:t>De noodzaak van isolerende maatregelen</a:t>
            </a:r>
          </a:p>
        </p:txBody>
      </p:sp>
      <p:pic>
        <p:nvPicPr>
          <p:cNvPr id="7" name="Afbeelding 6">
            <a:extLst>
              <a:ext uri="{FF2B5EF4-FFF2-40B4-BE49-F238E27FC236}">
                <a16:creationId xmlns:a16="http://schemas.microsoft.com/office/drawing/2014/main" id="{60B26B32-03F3-4FCD-93E0-CE15CA29E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041" y="5894123"/>
            <a:ext cx="3284395" cy="663606"/>
          </a:xfrm>
          <a:prstGeom prst="rect">
            <a:avLst/>
          </a:prstGeom>
        </p:spPr>
      </p:pic>
    </p:spTree>
    <p:extLst>
      <p:ext uri="{BB962C8B-B14F-4D97-AF65-F5344CB8AC3E}">
        <p14:creationId xmlns:p14="http://schemas.microsoft.com/office/powerpoint/2010/main" val="3308965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binnen, stoel, vloer, muur&#10;&#10;Beschrijving is gegenereerd met zeer hoge betrouwbaarheid">
            <a:extLst>
              <a:ext uri="{FF2B5EF4-FFF2-40B4-BE49-F238E27FC236}">
                <a16:creationId xmlns:a16="http://schemas.microsoft.com/office/drawing/2014/main" id="{905DCB6F-F1A2-453F-A206-55F1431B7DF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
            <a:ext cx="4613982" cy="4515954"/>
          </a:xfrm>
          <a:prstGeom prst="rect">
            <a:avLst/>
          </a:prstGeom>
        </p:spPr>
      </p:pic>
      <p:pic>
        <p:nvPicPr>
          <p:cNvPr id="9" name="Afbeelding 8" descr="Afbeelding met boom, gras, buiten, groen&#10;&#10;Beschrijving is gegenereerd met zeer hoge betrouwbaarheid">
            <a:extLst>
              <a:ext uri="{FF2B5EF4-FFF2-40B4-BE49-F238E27FC236}">
                <a16:creationId xmlns:a16="http://schemas.microsoft.com/office/drawing/2014/main" id="{0E602F21-9605-4A31-A177-B6B1B8F776AF}"/>
              </a:ext>
            </a:extLst>
          </p:cNvPr>
          <p:cNvPicPr>
            <a:picLocks noChangeAspect="1"/>
          </p:cNvPicPr>
          <p:nvPr/>
        </p:nvPicPr>
        <p:blipFill rotWithShape="1">
          <a:blip r:embed="rId3">
            <a:extLst>
              <a:ext uri="{28A0092B-C50C-407E-A947-70E740481C1C}">
                <a14:useLocalDpi xmlns:a14="http://schemas.microsoft.com/office/drawing/2010/main" val="0"/>
              </a:ext>
            </a:extLst>
          </a:blip>
          <a:srcRect b="-3"/>
          <a:stretch/>
        </p:blipFill>
        <p:spPr>
          <a:xfrm>
            <a:off x="4705442" y="-1"/>
            <a:ext cx="2829214" cy="2183054"/>
          </a:xfrm>
          <a:prstGeom prst="rect">
            <a:avLst/>
          </a:prstGeom>
        </p:spPr>
      </p:pic>
      <p:pic>
        <p:nvPicPr>
          <p:cNvPr id="11" name="Afbeelding 10" descr="Afbeelding met gras, buiten, boom, lucht&#10;&#10;Beschrijving is gegenereerd met zeer hoge betrouwbaarheid">
            <a:extLst>
              <a:ext uri="{FF2B5EF4-FFF2-40B4-BE49-F238E27FC236}">
                <a16:creationId xmlns:a16="http://schemas.microsoft.com/office/drawing/2014/main" id="{31B77122-0BD5-4284-892D-9432331B7D9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705442" y="2274491"/>
            <a:ext cx="2825496" cy="2241463"/>
          </a:xfrm>
          <a:prstGeom prst="rect">
            <a:avLst/>
          </a:prstGeom>
        </p:spPr>
      </p:pic>
      <p:pic>
        <p:nvPicPr>
          <p:cNvPr id="6" name="Afbeelding 5" descr="Afbeelding met lucht, gebouw, huis, buiten&#10;&#10;Beschrijving is gegenereerd met zeer hoge betrouwbaarheid">
            <a:extLst>
              <a:ext uri="{FF2B5EF4-FFF2-40B4-BE49-F238E27FC236}">
                <a16:creationId xmlns:a16="http://schemas.microsoft.com/office/drawing/2014/main" id="{1003224E-6FB4-437E-B5B7-60BDC9306EF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913221" y="4607393"/>
            <a:ext cx="4614002" cy="2250607"/>
          </a:xfrm>
          <a:prstGeom prst="rect">
            <a:avLst/>
          </a:prstGeom>
        </p:spPr>
      </p:pic>
      <p:sp>
        <p:nvSpPr>
          <p:cNvPr id="3" name="Tijdelijke aanduiding voor inhoud 2"/>
          <p:cNvSpPr>
            <a:spLocks noGrp="1"/>
          </p:cNvSpPr>
          <p:nvPr>
            <p:ph idx="1"/>
          </p:nvPr>
        </p:nvSpPr>
        <p:spPr>
          <a:xfrm>
            <a:off x="7626096" y="265043"/>
            <a:ext cx="4384489" cy="6414053"/>
          </a:xfrm>
        </p:spPr>
        <p:txBody>
          <a:bodyPr>
            <a:normAutofit/>
          </a:bodyPr>
          <a:lstStyle/>
          <a:p>
            <a:pPr marL="0" indent="0">
              <a:buNone/>
            </a:pPr>
            <a:r>
              <a:rPr lang="nl-NL" sz="2400" dirty="0"/>
              <a:t>Bart Kerkdijk</a:t>
            </a:r>
          </a:p>
          <a:p>
            <a:pPr marL="0" indent="0">
              <a:buNone/>
            </a:pPr>
            <a:r>
              <a:rPr lang="nl-NL" sz="2000" dirty="0"/>
              <a:t>Energie en restauratieadviseur bij:</a:t>
            </a:r>
            <a:endParaRPr lang="nl-NL" sz="1800" dirty="0"/>
          </a:p>
          <a:p>
            <a:pPr marL="0" indent="0">
              <a:buNone/>
            </a:pPr>
            <a:r>
              <a:rPr lang="nl-NL" sz="2400" dirty="0"/>
              <a:t>Huis en Erfgoed Collectief </a:t>
            </a:r>
          </a:p>
          <a:p>
            <a:pPr marL="0" indent="0">
              <a:buNone/>
            </a:pPr>
            <a:endParaRPr lang="nl-NL" sz="2400" dirty="0"/>
          </a:p>
          <a:p>
            <a:pPr marL="0" indent="0">
              <a:buNone/>
            </a:pPr>
            <a:r>
              <a:rPr lang="nl-NL" sz="2400" dirty="0"/>
              <a:t>Samen met ADVINCI initiatiefnemer van:</a:t>
            </a:r>
          </a:p>
          <a:p>
            <a:pPr marL="0" indent="0">
              <a:buNone/>
            </a:pPr>
            <a:endParaRPr lang="nl-NL" sz="2400" dirty="0"/>
          </a:p>
          <a:p>
            <a:pPr marL="0" indent="0">
              <a:buNone/>
            </a:pPr>
            <a:endParaRPr lang="nl-NL" sz="24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p:txBody>
      </p:sp>
      <p:sp>
        <p:nvSpPr>
          <p:cNvPr id="2" name="AutoShape 2" descr="Zwolle_Sassenstraat72-Martina-8.jpg">
            <a:extLst>
              <a:ext uri="{FF2B5EF4-FFF2-40B4-BE49-F238E27FC236}">
                <a16:creationId xmlns:a16="http://schemas.microsoft.com/office/drawing/2014/main" id="{139596EB-0412-4B77-8510-6CEF18612A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9" name="Afbeelding 18" descr="Huis en Erfgoed collectief def - kopie (3)">
            <a:extLst>
              <a:ext uri="{FF2B5EF4-FFF2-40B4-BE49-F238E27FC236}">
                <a16:creationId xmlns:a16="http://schemas.microsoft.com/office/drawing/2014/main" id="{1473B44A-5CD6-4A88-B1A6-FCD6374ACA0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81415" y="4914386"/>
            <a:ext cx="2628900" cy="1362075"/>
          </a:xfrm>
          <a:prstGeom prst="rect">
            <a:avLst/>
          </a:prstGeom>
          <a:noFill/>
          <a:ln>
            <a:noFill/>
          </a:ln>
        </p:spPr>
      </p:pic>
      <p:pic>
        <p:nvPicPr>
          <p:cNvPr id="10" name="Afbeelding 9">
            <a:extLst>
              <a:ext uri="{FF2B5EF4-FFF2-40B4-BE49-F238E27FC236}">
                <a16:creationId xmlns:a16="http://schemas.microsoft.com/office/drawing/2014/main" id="{D5E591FA-48CA-49B9-BB4A-7EC83910E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5154" y="2858804"/>
            <a:ext cx="4126372" cy="835591"/>
          </a:xfrm>
          <a:prstGeom prst="rect">
            <a:avLst/>
          </a:prstGeom>
        </p:spPr>
      </p:pic>
    </p:spTree>
    <p:extLst>
      <p:ext uri="{BB962C8B-B14F-4D97-AF65-F5344CB8AC3E}">
        <p14:creationId xmlns:p14="http://schemas.microsoft.com/office/powerpoint/2010/main" val="3607898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448ED89-2C80-4BBD-B7F1-2D6210C59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ijdelijke aanduiding voor inhoud 3"/>
          <p:cNvGraphicFramePr>
            <a:graphicFrameLocks noGrp="1"/>
          </p:cNvGraphicFramePr>
          <p:nvPr>
            <p:ph idx="1"/>
            <p:extLst/>
          </p:nvPr>
        </p:nvGraphicFramePr>
        <p:xfrm>
          <a:off x="838200" y="-519696"/>
          <a:ext cx="10515600" cy="3848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35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376" y="1235576"/>
            <a:ext cx="6935933" cy="4623955"/>
          </a:xfrm>
          <a:prstGeom prst="rect">
            <a:avLst/>
          </a:prstGeom>
        </p:spPr>
      </p:pic>
      <p:cxnSp>
        <p:nvCxnSpPr>
          <p:cNvPr id="12" name="Rechte verbindingslijn 11"/>
          <p:cNvCxnSpPr/>
          <p:nvPr/>
        </p:nvCxnSpPr>
        <p:spPr>
          <a:xfrm>
            <a:off x="4572000" y="3005138"/>
            <a:ext cx="0" cy="2003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V="1">
            <a:off x="4513984" y="1776559"/>
            <a:ext cx="1198623" cy="12715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6722918" y="2757488"/>
            <a:ext cx="0" cy="17313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flipV="1">
            <a:off x="4572000" y="4499264"/>
            <a:ext cx="2150918" cy="5091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kstvak 20"/>
          <p:cNvSpPr txBox="1"/>
          <p:nvPr/>
        </p:nvSpPr>
        <p:spPr>
          <a:xfrm>
            <a:off x="2238233" y="1235576"/>
            <a:ext cx="8816454" cy="461665"/>
          </a:xfrm>
          <a:prstGeom prst="rect">
            <a:avLst/>
          </a:prstGeom>
          <a:noFill/>
        </p:spPr>
        <p:txBody>
          <a:bodyPr wrap="square" rtlCol="0">
            <a:spAutoFit/>
          </a:bodyPr>
          <a:lstStyle/>
          <a:p>
            <a:r>
              <a:rPr lang="nl-NL" sz="2400" dirty="0"/>
              <a:t>Het creëren van bufferzones……</a:t>
            </a:r>
          </a:p>
        </p:txBody>
      </p:sp>
      <p:cxnSp>
        <p:nvCxnSpPr>
          <p:cNvPr id="17" name="Rechte verbindingslijn 16"/>
          <p:cNvCxnSpPr/>
          <p:nvPr/>
        </p:nvCxnSpPr>
        <p:spPr>
          <a:xfrm flipH="1" flipV="1">
            <a:off x="5712607" y="1814077"/>
            <a:ext cx="1010312" cy="943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Tijdelijke aanduiding voor inhou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2122" y="505349"/>
            <a:ext cx="3425952" cy="692207"/>
          </a:xfrm>
          <a:prstGeom prst="rect">
            <a:avLst/>
          </a:prstGeom>
        </p:spPr>
      </p:pic>
    </p:spTree>
    <p:extLst>
      <p:ext uri="{BB962C8B-B14F-4D97-AF65-F5344CB8AC3E}">
        <p14:creationId xmlns:p14="http://schemas.microsoft.com/office/powerpoint/2010/main" val="3358856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376" y="1235576"/>
            <a:ext cx="6935933" cy="4623955"/>
          </a:xfrm>
          <a:prstGeom prst="rect">
            <a:avLst/>
          </a:prstGeom>
        </p:spPr>
      </p:pic>
      <p:cxnSp>
        <p:nvCxnSpPr>
          <p:cNvPr id="12" name="Rechte verbindingslijn 11"/>
          <p:cNvCxnSpPr/>
          <p:nvPr/>
        </p:nvCxnSpPr>
        <p:spPr>
          <a:xfrm>
            <a:off x="4561609" y="3148445"/>
            <a:ext cx="10391" cy="1859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V="1">
            <a:off x="4551218" y="2867891"/>
            <a:ext cx="2171700" cy="2701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6722918" y="2867891"/>
            <a:ext cx="0" cy="16209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flipV="1">
            <a:off x="4572000" y="4499264"/>
            <a:ext cx="2150918" cy="5091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kstvak 20"/>
          <p:cNvSpPr txBox="1"/>
          <p:nvPr/>
        </p:nvSpPr>
        <p:spPr>
          <a:xfrm>
            <a:off x="2238233" y="1235576"/>
            <a:ext cx="8816454" cy="461665"/>
          </a:xfrm>
          <a:prstGeom prst="rect">
            <a:avLst/>
          </a:prstGeom>
          <a:noFill/>
        </p:spPr>
        <p:txBody>
          <a:bodyPr wrap="square" rtlCol="0">
            <a:spAutoFit/>
          </a:bodyPr>
          <a:lstStyle/>
          <a:p>
            <a:r>
              <a:rPr lang="nl-NL" sz="2400" dirty="0"/>
              <a:t>Het creëren van bufferzones bespaart isolatiekosten</a:t>
            </a:r>
          </a:p>
        </p:txBody>
      </p:sp>
      <p:pic>
        <p:nvPicPr>
          <p:cNvPr id="8" name="Tijdelijke aanduiding voor inhou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2122" y="492096"/>
            <a:ext cx="3425952" cy="692207"/>
          </a:xfrm>
          <a:prstGeom prst="rect">
            <a:avLst/>
          </a:prstGeom>
        </p:spPr>
      </p:pic>
    </p:spTree>
    <p:extLst>
      <p:ext uri="{BB962C8B-B14F-4D97-AF65-F5344CB8AC3E}">
        <p14:creationId xmlns:p14="http://schemas.microsoft.com/office/powerpoint/2010/main" val="1675337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3"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750242" y="632990"/>
            <a:ext cx="4062643" cy="1043409"/>
          </a:xfrm>
        </p:spPr>
        <p:txBody>
          <a:bodyPr>
            <a:normAutofit/>
          </a:bodyPr>
          <a:lstStyle/>
          <a:p>
            <a:r>
              <a:rPr lang="nl-NL" sz="3600"/>
              <a:t>Reversibel</a:t>
            </a:r>
          </a:p>
        </p:txBody>
      </p:sp>
      <p:sp>
        <p:nvSpPr>
          <p:cNvPr id="3" name="Tijdelijke aanduiding voor inhoud 2"/>
          <p:cNvSpPr>
            <a:spLocks noGrp="1"/>
          </p:cNvSpPr>
          <p:nvPr>
            <p:ph idx="1"/>
          </p:nvPr>
        </p:nvSpPr>
        <p:spPr>
          <a:xfrm>
            <a:off x="520242" y="1774372"/>
            <a:ext cx="4062642" cy="2754086"/>
          </a:xfrm>
        </p:spPr>
        <p:txBody>
          <a:bodyPr anchor="t">
            <a:normAutofit/>
          </a:bodyPr>
          <a:lstStyle/>
          <a:p>
            <a:pPr marL="0" indent="0">
              <a:buNone/>
            </a:pPr>
            <a:r>
              <a:rPr lang="nl-NL" sz="1800"/>
              <a:t>Reversibel betekent </a:t>
            </a:r>
            <a:r>
              <a:rPr lang="nl-NL" sz="1800" i="1"/>
              <a:t>omkeerbaar.</a:t>
            </a:r>
          </a:p>
          <a:p>
            <a:pPr marL="0" indent="0">
              <a:buNone/>
            </a:pPr>
            <a:r>
              <a:rPr lang="nl-NL" sz="1800"/>
              <a:t>Ingrepen aan monumentale onderdelen dienen </a:t>
            </a:r>
            <a:r>
              <a:rPr lang="nl-NL" sz="1800" i="1"/>
              <a:t>reversibel </a:t>
            </a:r>
            <a:r>
              <a:rPr lang="nl-NL" sz="1800"/>
              <a:t>te zijn.</a:t>
            </a:r>
          </a:p>
        </p:txBody>
      </p:sp>
    </p:spTree>
    <p:extLst>
      <p:ext uri="{BB962C8B-B14F-4D97-AF65-F5344CB8AC3E}">
        <p14:creationId xmlns:p14="http://schemas.microsoft.com/office/powerpoint/2010/main" val="148049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01098" y="1396289"/>
            <a:ext cx="6387102" cy="1325563"/>
          </a:xfrm>
        </p:spPr>
        <p:txBody>
          <a:bodyPr>
            <a:normAutofit/>
          </a:bodyPr>
          <a:lstStyle/>
          <a:p>
            <a:r>
              <a:rPr lang="nl-NL" dirty="0"/>
              <a:t>Inwendige condensatie:</a:t>
            </a:r>
          </a:p>
        </p:txBody>
      </p:sp>
      <p:sp>
        <p:nvSpPr>
          <p:cNvPr id="4107" name="Content Placeholder 4103"/>
          <p:cNvSpPr>
            <a:spLocks noGrp="1"/>
          </p:cNvSpPr>
          <p:nvPr>
            <p:ph idx="1"/>
          </p:nvPr>
        </p:nvSpPr>
        <p:spPr>
          <a:xfrm>
            <a:off x="805542" y="2871982"/>
            <a:ext cx="6382657" cy="3181684"/>
          </a:xfrm>
        </p:spPr>
        <p:txBody>
          <a:bodyPr anchor="t">
            <a:normAutofit/>
          </a:bodyPr>
          <a:lstStyle/>
          <a:p>
            <a:pPr marL="0" indent="0">
              <a:buNone/>
            </a:pPr>
            <a:r>
              <a:rPr lang="en-US" dirty="0"/>
              <a:t>Wat </a:t>
            </a:r>
            <a:r>
              <a:rPr lang="en-US" dirty="0" err="1"/>
              <a:t>lijkt</a:t>
            </a:r>
            <a:r>
              <a:rPr lang="en-US" dirty="0"/>
              <a:t> op </a:t>
            </a:r>
            <a:r>
              <a:rPr lang="en-US" dirty="0" err="1"/>
              <a:t>lekkage</a:t>
            </a:r>
            <a:r>
              <a:rPr lang="en-US" dirty="0"/>
              <a:t> </a:t>
            </a:r>
            <a:r>
              <a:rPr lang="en-US" dirty="0" err="1"/>
              <a:t>blijkt</a:t>
            </a:r>
            <a:r>
              <a:rPr lang="en-US" dirty="0"/>
              <a:t> </a:t>
            </a:r>
            <a:r>
              <a:rPr lang="en-US" dirty="0" err="1"/>
              <a:t>condens</a:t>
            </a:r>
            <a:r>
              <a:rPr lang="en-US" dirty="0"/>
              <a:t>. </a:t>
            </a:r>
          </a:p>
          <a:p>
            <a:pPr marL="0" indent="0">
              <a:buNone/>
            </a:pPr>
            <a:r>
              <a:rPr lang="en-US" dirty="0" err="1"/>
              <a:t>Voorkomen</a:t>
            </a:r>
            <a:r>
              <a:rPr lang="en-US" dirty="0"/>
              <a:t> door:</a:t>
            </a:r>
          </a:p>
          <a:p>
            <a:r>
              <a:rPr lang="en-US" dirty="0" err="1"/>
              <a:t>dampremmende</a:t>
            </a:r>
            <a:r>
              <a:rPr lang="en-US" dirty="0"/>
              <a:t> </a:t>
            </a:r>
            <a:r>
              <a:rPr lang="en-US" dirty="0" err="1"/>
              <a:t>folie</a:t>
            </a:r>
            <a:r>
              <a:rPr lang="en-US" dirty="0"/>
              <a:t> </a:t>
            </a:r>
            <a:r>
              <a:rPr lang="en-US" dirty="0" err="1"/>
              <a:t>aan</a:t>
            </a:r>
            <a:r>
              <a:rPr lang="en-US" dirty="0"/>
              <a:t> de </a:t>
            </a:r>
            <a:r>
              <a:rPr lang="en-US" dirty="0" err="1"/>
              <a:t>warme</a:t>
            </a:r>
            <a:r>
              <a:rPr lang="en-US" dirty="0"/>
              <a:t> </a:t>
            </a:r>
            <a:r>
              <a:rPr lang="en-US" dirty="0" err="1"/>
              <a:t>zijde</a:t>
            </a:r>
            <a:endParaRPr lang="en-US" dirty="0"/>
          </a:p>
          <a:p>
            <a:r>
              <a:rPr lang="en-US" dirty="0" err="1"/>
              <a:t>Vochtregulerende</a:t>
            </a:r>
            <a:r>
              <a:rPr lang="en-US" dirty="0"/>
              <a:t> </a:t>
            </a:r>
            <a:r>
              <a:rPr lang="en-US" dirty="0" err="1"/>
              <a:t>isolatie</a:t>
            </a:r>
            <a:endParaRPr lang="en-US" dirty="0"/>
          </a:p>
        </p:txBody>
      </p:sp>
      <p:sp>
        <p:nvSpPr>
          <p:cNvPr id="80" name="Freeform: Shape 79">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Afbeeldingsresultaat voor monumentenwacht condensatie"/>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25968" r="-1" b="-1"/>
          <a:stretch/>
        </p:blipFill>
        <p:spPr bwMode="auto">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6" name="Picture 2" descr="http://www.monumentenwacht-ovfl.nl/v3/files/.cache/48a4b46cd9310b74c46e17593ec259e4.jpg"/>
          <p:cNvPicPr>
            <a:picLocks noChangeAspect="1"/>
          </p:cNvPicPr>
          <p:nvPr/>
        </p:nvPicPr>
        <p:blipFill rotWithShape="1">
          <a:blip r:embed="rId3" cstate="hqprint">
            <a:extLst>
              <a:ext uri="{28A0092B-C50C-407E-A947-70E740481C1C}">
                <a14:useLocalDpi xmlns:a14="http://schemas.microsoft.com/office/drawing/2010/main" val="0"/>
              </a:ext>
            </a:extLst>
          </a:blip>
          <a:srcRect r="-1" b="3250"/>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107956645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B7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Vocht in muren</a:t>
            </a:r>
          </a:p>
        </p:txBody>
      </p:sp>
      <p:pic>
        <p:nvPicPr>
          <p:cNvPr id="5" name="Tijdelijke aanduiding voor inhoud 4"/>
          <p:cNvPicPr>
            <a:picLocks noGrp="1" noChangeAspect="1"/>
          </p:cNvPicPr>
          <p:nvPr>
            <p:ph sz="half" idx="1"/>
          </p:nvPr>
        </p:nvPicPr>
        <p:blipFill rotWithShape="1">
          <a:blip r:embed="rId2" cstate="hqprint">
            <a:extLst>
              <a:ext uri="{28A0092B-C50C-407E-A947-70E740481C1C}">
                <a14:useLocalDpi xmlns:a14="http://schemas.microsoft.com/office/drawing/2010/main" val="0"/>
              </a:ext>
            </a:extLst>
          </a:blip>
          <a:srcRect t="99"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inhoud 3"/>
          <p:cNvSpPr>
            <a:spLocks noGrp="1"/>
          </p:cNvSpPr>
          <p:nvPr>
            <p:ph sz="half" idx="2"/>
          </p:nvPr>
        </p:nvSpPr>
        <p:spPr>
          <a:xfrm>
            <a:off x="8029319" y="917725"/>
            <a:ext cx="3424739" cy="4852362"/>
          </a:xfrm>
        </p:spPr>
        <p:txBody>
          <a:bodyPr vert="horz" lIns="91440" tIns="45720" rIns="91440" bIns="45720" rtlCol="0" anchor="ctr">
            <a:normAutofit/>
          </a:bodyPr>
          <a:lstStyle/>
          <a:p>
            <a:pPr marL="0"/>
            <a:r>
              <a:rPr lang="en-US" sz="2000">
                <a:solidFill>
                  <a:srgbClr val="FFFFFF"/>
                </a:solidFill>
              </a:rPr>
              <a:t>Vocht in muren veroorzaakt niet alleen schimmels en rot maar is ook een warmtegeleider. </a:t>
            </a:r>
          </a:p>
          <a:p>
            <a:pPr marL="0"/>
            <a:r>
              <a:rPr lang="en-US" sz="2000">
                <a:solidFill>
                  <a:srgbClr val="FFFFFF"/>
                </a:solidFill>
              </a:rPr>
              <a:t>Denk aan een natte jas.</a:t>
            </a:r>
          </a:p>
        </p:txBody>
      </p:sp>
    </p:spTree>
    <p:extLst>
      <p:ext uri="{BB962C8B-B14F-4D97-AF65-F5344CB8AC3E}">
        <p14:creationId xmlns:p14="http://schemas.microsoft.com/office/powerpoint/2010/main" val="1463773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3"/>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4639056" y="10"/>
            <a:ext cx="7552944" cy="6857990"/>
          </a:xfrm>
          <a:prstGeom prst="rect">
            <a:avLst/>
          </a:prstGeom>
          <a:effectLst/>
        </p:spPr>
      </p:pic>
      <p:sp>
        <p:nvSpPr>
          <p:cNvPr id="2" name="Titel 1"/>
          <p:cNvSpPr>
            <a:spLocks noGrp="1"/>
          </p:cNvSpPr>
          <p:nvPr>
            <p:ph type="title"/>
          </p:nvPr>
        </p:nvSpPr>
        <p:spPr>
          <a:xfrm>
            <a:off x="648929" y="629266"/>
            <a:ext cx="3651467" cy="1676603"/>
          </a:xfrm>
        </p:spPr>
        <p:txBody>
          <a:bodyPr>
            <a:normAutofit/>
          </a:bodyPr>
          <a:lstStyle/>
          <a:p>
            <a:r>
              <a:rPr lang="nl-NL" dirty="0"/>
              <a:t>VLOEREN</a:t>
            </a:r>
          </a:p>
        </p:txBody>
      </p:sp>
    </p:spTree>
    <p:extLst>
      <p:ext uri="{BB962C8B-B14F-4D97-AF65-F5344CB8AC3E}">
        <p14:creationId xmlns:p14="http://schemas.microsoft.com/office/powerpoint/2010/main" val="2856192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fbeeldingsresultaat voor schelpen kruipruimte">
            <a:extLst>
              <a:ext uri="{FF2B5EF4-FFF2-40B4-BE49-F238E27FC236}">
                <a16:creationId xmlns:a16="http://schemas.microsoft.com/office/drawing/2014/main" id="{203DB4CD-08A2-44E4-801A-38D60FC9A6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
          <a:stretch/>
        </p:blipFill>
        <p:spPr bwMode="auto">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9227" name="Picture 2" descr="Afbeeldingsresultaat voor vloerisolatie"/>
          <p:cNvPicPr>
            <a:picLocks noChangeAspect="1"/>
          </p:cNvPicPr>
          <p:nvPr/>
        </p:nvPicPr>
        <p:blipFill rotWithShape="1">
          <a:blip r:embed="rId3">
            <a:extLst>
              <a:ext uri="{28A0092B-C50C-407E-A947-70E740481C1C}">
                <a14:useLocalDpi xmlns:a14="http://schemas.microsoft.com/office/drawing/2010/main" val="0"/>
              </a:ext>
            </a:extLst>
          </a:blip>
          <a:srcRect b="-2"/>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9220" name="Picture 4" descr="Afbeeldingsresultaat voor vloerisolatie"/>
          <p:cNvPicPr>
            <a:picLocks noChangeAspect="1"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801098" y="1396289"/>
            <a:ext cx="5712824" cy="1325563"/>
          </a:xfrm>
        </p:spPr>
        <p:txBody>
          <a:bodyPr>
            <a:normAutofit/>
          </a:bodyPr>
          <a:lstStyle/>
          <a:p>
            <a:r>
              <a:rPr lang="nl-NL" sz="4100"/>
              <a:t>Mogelijkheden afhankelijk van type vloer</a:t>
            </a:r>
          </a:p>
        </p:txBody>
      </p:sp>
      <p:sp>
        <p:nvSpPr>
          <p:cNvPr id="9228" name="Content Placeholder 9223"/>
          <p:cNvSpPr>
            <a:spLocks noGrp="1"/>
          </p:cNvSpPr>
          <p:nvPr>
            <p:ph idx="1"/>
          </p:nvPr>
        </p:nvSpPr>
        <p:spPr>
          <a:xfrm>
            <a:off x="805543" y="2871982"/>
            <a:ext cx="4558309" cy="3181684"/>
          </a:xfrm>
        </p:spPr>
        <p:txBody>
          <a:bodyPr anchor="t">
            <a:normAutofit/>
          </a:bodyPr>
          <a:lstStyle/>
          <a:p>
            <a:r>
              <a:rPr lang="en-US" sz="2400" dirty="0"/>
              <a:t>Is </a:t>
            </a:r>
            <a:r>
              <a:rPr lang="en-US" sz="2400" dirty="0" err="1"/>
              <a:t>er</a:t>
            </a:r>
            <a:r>
              <a:rPr lang="en-US" sz="2400" dirty="0"/>
              <a:t> </a:t>
            </a:r>
            <a:r>
              <a:rPr lang="en-US" sz="2400" dirty="0" err="1"/>
              <a:t>kruipruimte</a:t>
            </a:r>
            <a:r>
              <a:rPr lang="en-US" sz="2400" dirty="0"/>
              <a:t>?</a:t>
            </a:r>
          </a:p>
          <a:p>
            <a:r>
              <a:rPr lang="en-US" sz="2400" dirty="0"/>
              <a:t>Wat is de </a:t>
            </a:r>
            <a:r>
              <a:rPr lang="en-US" sz="2400" dirty="0" err="1"/>
              <a:t>monumentale</a:t>
            </a:r>
            <a:r>
              <a:rPr lang="en-US" sz="2400" dirty="0"/>
              <a:t> </a:t>
            </a:r>
            <a:r>
              <a:rPr lang="en-US" sz="2400" dirty="0" err="1"/>
              <a:t>waarde</a:t>
            </a:r>
            <a:r>
              <a:rPr lang="en-US" sz="2400" dirty="0"/>
              <a:t>?</a:t>
            </a:r>
          </a:p>
          <a:p>
            <a:r>
              <a:rPr lang="en-US" sz="2400" dirty="0"/>
              <a:t>Is de </a:t>
            </a:r>
            <a:r>
              <a:rPr lang="en-US" sz="2400" dirty="0" err="1"/>
              <a:t>vloer</a:t>
            </a:r>
            <a:r>
              <a:rPr lang="en-US" sz="2400" dirty="0"/>
              <a:t> te </a:t>
            </a:r>
            <a:r>
              <a:rPr lang="en-US" sz="2400" dirty="0" err="1"/>
              <a:t>demonteren</a:t>
            </a:r>
            <a:r>
              <a:rPr lang="en-US" sz="2400" dirty="0"/>
              <a:t>?</a:t>
            </a:r>
          </a:p>
          <a:p>
            <a:endParaRPr lang="en-US" sz="1800" dirty="0"/>
          </a:p>
          <a:p>
            <a:pPr marL="0" indent="0">
              <a:buNone/>
            </a:pPr>
            <a:endParaRPr lang="en-US" sz="1800" dirty="0"/>
          </a:p>
          <a:p>
            <a:pPr marL="0" indent="0">
              <a:buNone/>
            </a:pPr>
            <a:endParaRPr lang="en-US" sz="1800" dirty="0"/>
          </a:p>
          <a:p>
            <a:endParaRPr lang="en-US" sz="1800" dirty="0"/>
          </a:p>
          <a:p>
            <a:pPr marL="0" indent="0">
              <a:buNone/>
            </a:pPr>
            <a:endParaRPr lang="en-US" sz="1800" dirty="0"/>
          </a:p>
        </p:txBody>
      </p:sp>
    </p:spTree>
    <p:extLst>
      <p:ext uri="{BB962C8B-B14F-4D97-AF65-F5344CB8AC3E}">
        <p14:creationId xmlns:p14="http://schemas.microsoft.com/office/powerpoint/2010/main" val="1916873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CF270-516D-4D63-88E9-9B3BC137A0F3}"/>
              </a:ext>
            </a:extLst>
          </p:cNvPr>
          <p:cNvSpPr>
            <a:spLocks noGrp="1"/>
          </p:cNvSpPr>
          <p:nvPr>
            <p:ph type="title"/>
          </p:nvPr>
        </p:nvSpPr>
        <p:spPr>
          <a:xfrm>
            <a:off x="4965430" y="629268"/>
            <a:ext cx="6586491" cy="1286160"/>
          </a:xfrm>
        </p:spPr>
        <p:txBody>
          <a:bodyPr anchor="b">
            <a:normAutofit/>
          </a:bodyPr>
          <a:lstStyle/>
          <a:p>
            <a:r>
              <a:rPr lang="nl-NL" sz="4100"/>
              <a:t>Natuursteen of plavuizenvloer</a:t>
            </a:r>
          </a:p>
        </p:txBody>
      </p:sp>
      <p:pic>
        <p:nvPicPr>
          <p:cNvPr id="5" name="Afbeelding 4">
            <a:extLst>
              <a:ext uri="{FF2B5EF4-FFF2-40B4-BE49-F238E27FC236}">
                <a16:creationId xmlns:a16="http://schemas.microsoft.com/office/drawing/2014/main" id="{20925C7B-DA79-4F4C-ADED-ADFC25B60B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1111204" y="1111204"/>
            <a:ext cx="6858000" cy="4635591"/>
          </a:xfrm>
          <a:prstGeom prst="rect">
            <a:avLst/>
          </a:prstGeom>
          <a:effectLst/>
        </p:spPr>
      </p:pic>
      <p:sp>
        <p:nvSpPr>
          <p:cNvPr id="3" name="Tijdelijke aanduiding voor inhoud 2">
            <a:extLst>
              <a:ext uri="{FF2B5EF4-FFF2-40B4-BE49-F238E27FC236}">
                <a16:creationId xmlns:a16="http://schemas.microsoft.com/office/drawing/2014/main" id="{0A008784-F9D0-4595-B02B-243F81A17D52}"/>
              </a:ext>
            </a:extLst>
          </p:cNvPr>
          <p:cNvSpPr>
            <a:spLocks noGrp="1"/>
          </p:cNvSpPr>
          <p:nvPr>
            <p:ph idx="1"/>
          </p:nvPr>
        </p:nvSpPr>
        <p:spPr>
          <a:xfrm>
            <a:off x="4965431" y="2438400"/>
            <a:ext cx="6586489" cy="3785419"/>
          </a:xfrm>
        </p:spPr>
        <p:txBody>
          <a:bodyPr>
            <a:normAutofit/>
          </a:bodyPr>
          <a:lstStyle/>
          <a:p>
            <a:pPr marL="0" indent="0">
              <a:buNone/>
            </a:pPr>
            <a:r>
              <a:rPr lang="nl-NL" sz="2000"/>
              <a:t>Werkwijze:</a:t>
            </a:r>
          </a:p>
          <a:p>
            <a:r>
              <a:rPr lang="nl-NL" sz="2000"/>
              <a:t>Documenteren, inmeten en fotograferen</a:t>
            </a:r>
          </a:p>
          <a:p>
            <a:r>
              <a:rPr lang="nl-NL" sz="2000"/>
              <a:t>Voorzichtig verwijderen en opslaan</a:t>
            </a:r>
          </a:p>
          <a:p>
            <a:r>
              <a:rPr lang="nl-NL" sz="2000"/>
              <a:t>Ontgraven, isoleren en evt. vloerverwarming</a:t>
            </a:r>
          </a:p>
          <a:p>
            <a:r>
              <a:rPr lang="nl-NL" sz="2000"/>
              <a:t>Plavuizen terugplaatsen in de kalkmortel (zo is deze ook in de toekomst nogmaals te gebruiken)</a:t>
            </a:r>
          </a:p>
          <a:p>
            <a:endParaRPr lang="nl-NL" sz="2000"/>
          </a:p>
        </p:txBody>
      </p:sp>
    </p:spTree>
    <p:extLst>
      <p:ext uri="{BB962C8B-B14F-4D97-AF65-F5344CB8AC3E}">
        <p14:creationId xmlns:p14="http://schemas.microsoft.com/office/powerpoint/2010/main" val="2757182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965430" y="629268"/>
            <a:ext cx="6586491" cy="1286160"/>
          </a:xfrm>
        </p:spPr>
        <p:txBody>
          <a:bodyPr anchor="b">
            <a:normAutofit/>
          </a:bodyPr>
          <a:lstStyle/>
          <a:p>
            <a:r>
              <a:rPr lang="nl-NL"/>
              <a:t>WANDEN</a:t>
            </a:r>
          </a:p>
        </p:txBody>
      </p:sp>
      <p:pic>
        <p:nvPicPr>
          <p:cNvPr id="14340" name="Picture 4" descr="Afbeeldingsresultaat voor vlas voorzetwand"/>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1" b="14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E7C53"/>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65431" y="2438400"/>
            <a:ext cx="6586489" cy="3785419"/>
          </a:xfrm>
        </p:spPr>
        <p:txBody>
          <a:bodyPr>
            <a:normAutofit/>
          </a:bodyPr>
          <a:lstStyle/>
          <a:p>
            <a:r>
              <a:rPr lang="nl-NL" sz="2000"/>
              <a:t>Voorzetwanden aan de binnenzijde</a:t>
            </a:r>
          </a:p>
          <a:p>
            <a:r>
              <a:rPr lang="nl-NL" sz="2000"/>
              <a:t>Eventueel spouwvulling</a:t>
            </a:r>
          </a:p>
          <a:p>
            <a:r>
              <a:rPr lang="nl-NL" sz="2000"/>
              <a:t>Van buitenaf isoleren is niet gewenst</a:t>
            </a:r>
          </a:p>
          <a:p>
            <a:r>
              <a:rPr lang="nl-NL" sz="2000"/>
              <a:t>Energiebesparende muurverf</a:t>
            </a:r>
          </a:p>
          <a:p>
            <a:endParaRPr lang="nl-NL" sz="2000"/>
          </a:p>
        </p:txBody>
      </p:sp>
    </p:spTree>
    <p:extLst>
      <p:ext uri="{BB962C8B-B14F-4D97-AF65-F5344CB8AC3E}">
        <p14:creationId xmlns:p14="http://schemas.microsoft.com/office/powerpoint/2010/main" val="147437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653600" y="1396289"/>
            <a:ext cx="5006336" cy="1325563"/>
          </a:xfrm>
        </p:spPr>
        <p:txBody>
          <a:bodyPr>
            <a:normAutofit/>
          </a:bodyPr>
          <a:lstStyle/>
          <a:p>
            <a:r>
              <a:rPr lang="nl-NL" dirty="0" err="1"/>
              <a:t>AdVinci</a:t>
            </a:r>
            <a:endParaRPr lang="nl-NL"/>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1" y="1279784"/>
            <a:ext cx="4105275" cy="2832639"/>
          </a:xfrm>
          <a:prstGeom prst="rect">
            <a:avLst/>
          </a:prstGeom>
        </p:spPr>
      </p:pic>
      <p:sp>
        <p:nvSpPr>
          <p:cNvPr id="3" name="Tijdelijke aanduiding voor inhoud 2"/>
          <p:cNvSpPr>
            <a:spLocks noGrp="1"/>
          </p:cNvSpPr>
          <p:nvPr>
            <p:ph idx="1"/>
          </p:nvPr>
        </p:nvSpPr>
        <p:spPr>
          <a:xfrm>
            <a:off x="6658044" y="2871982"/>
            <a:ext cx="5006336" cy="3181684"/>
          </a:xfrm>
        </p:spPr>
        <p:txBody>
          <a:bodyPr anchor="t">
            <a:normAutofit/>
          </a:bodyPr>
          <a:lstStyle/>
          <a:p>
            <a:pPr marL="0" indent="0">
              <a:buNone/>
            </a:pPr>
            <a:r>
              <a:rPr lang="nl-NL" sz="1800" dirty="0"/>
              <a:t>Is een advies- en detacheringbureau.</a:t>
            </a:r>
            <a:br>
              <a:rPr lang="nl-NL" sz="1800" dirty="0"/>
            </a:br>
            <a:r>
              <a:rPr lang="nl-NL" sz="1800" dirty="0"/>
              <a:t>Vakgebieden Ruimtelijke Ontwikkeling, Bouw- en woningtoezicht, Civieltechnisch, Duurzaamheid en Monumentenzorg.</a:t>
            </a:r>
          </a:p>
          <a:p>
            <a:pPr marL="0" indent="0">
              <a:buNone/>
            </a:pPr>
            <a:r>
              <a:rPr lang="nl-NL" sz="1800" dirty="0"/>
              <a:t>Trainees helpen aan ervaring bij overheden.</a:t>
            </a:r>
            <a:br>
              <a:rPr lang="nl-NL" sz="1800" dirty="0"/>
            </a:br>
            <a:endParaRPr lang="nl-NL" sz="1800" dirty="0"/>
          </a:p>
        </p:txBody>
      </p:sp>
    </p:spTree>
    <p:extLst>
      <p:ext uri="{BB962C8B-B14F-4D97-AF65-F5344CB8AC3E}">
        <p14:creationId xmlns:p14="http://schemas.microsoft.com/office/powerpoint/2010/main" val="124521996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55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4256" y="4767072"/>
            <a:ext cx="6594189" cy="1625210"/>
          </a:xfrm>
        </p:spPr>
        <p:txBody>
          <a:bodyPr>
            <a:normAutofit/>
          </a:bodyPr>
          <a:lstStyle/>
          <a:p>
            <a:pPr algn="r"/>
            <a:r>
              <a:rPr lang="nl-NL">
                <a:solidFill>
                  <a:srgbClr val="FFFFFF"/>
                </a:solidFill>
              </a:rPr>
              <a:t>Voorzetwanden met vlasisolatie</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8029319" y="917725"/>
            <a:ext cx="3424739" cy="4852362"/>
          </a:xfrm>
        </p:spPr>
        <p:txBody>
          <a:bodyPr anchor="ctr">
            <a:normAutofit/>
          </a:bodyPr>
          <a:lstStyle/>
          <a:p>
            <a:r>
              <a:rPr lang="nl-NL" sz="2000">
                <a:solidFill>
                  <a:srgbClr val="FFFFFF"/>
                </a:solidFill>
              </a:rPr>
              <a:t>Vochtbufferend</a:t>
            </a:r>
          </a:p>
          <a:p>
            <a:r>
              <a:rPr lang="nl-NL" sz="2000">
                <a:solidFill>
                  <a:srgbClr val="FFFFFF"/>
                </a:solidFill>
              </a:rPr>
              <a:t>Duurzaam</a:t>
            </a:r>
          </a:p>
          <a:p>
            <a:r>
              <a:rPr lang="nl-NL" sz="2000">
                <a:solidFill>
                  <a:srgbClr val="FFFFFF"/>
                </a:solidFill>
              </a:rPr>
              <a:t>Wel meer dikte nodig voor isolatiewaarde</a:t>
            </a:r>
          </a:p>
        </p:txBody>
      </p:sp>
    </p:spTree>
    <p:extLst>
      <p:ext uri="{BB962C8B-B14F-4D97-AF65-F5344CB8AC3E}">
        <p14:creationId xmlns:p14="http://schemas.microsoft.com/office/powerpoint/2010/main" val="3087630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nl-NL" sz="2800">
                <a:solidFill>
                  <a:schemeClr val="bg1"/>
                </a:solidFill>
              </a:rPr>
              <a:t>Voorzetwanden</a:t>
            </a:r>
            <a:br>
              <a:rPr lang="nl-NL" sz="2800">
                <a:solidFill>
                  <a:schemeClr val="bg1"/>
                </a:solidFill>
              </a:rPr>
            </a:br>
            <a:r>
              <a:rPr lang="nl-NL" sz="2800">
                <a:solidFill>
                  <a:schemeClr val="bg1"/>
                </a:solidFill>
              </a:rPr>
              <a:t>metal-stud of hsb</a:t>
            </a:r>
          </a:p>
        </p:txBody>
      </p:sp>
      <p:sp>
        <p:nvSpPr>
          <p:cNvPr id="3" name="Tijdelijke aanduiding voor inhoud 2"/>
          <p:cNvSpPr>
            <a:spLocks noGrp="1"/>
          </p:cNvSpPr>
          <p:nvPr>
            <p:ph idx="1"/>
          </p:nvPr>
        </p:nvSpPr>
        <p:spPr>
          <a:xfrm>
            <a:off x="643468" y="2638044"/>
            <a:ext cx="3363974" cy="3415622"/>
          </a:xfrm>
        </p:spPr>
        <p:txBody>
          <a:bodyPr>
            <a:normAutofit/>
          </a:bodyPr>
          <a:lstStyle/>
          <a:p>
            <a:r>
              <a:rPr lang="nl-NL" sz="2000">
                <a:solidFill>
                  <a:schemeClr val="bg1"/>
                </a:solidFill>
              </a:rPr>
              <a:t>Relatief snel en goedkoop</a:t>
            </a:r>
          </a:p>
          <a:p>
            <a:r>
              <a:rPr lang="nl-NL" sz="2000">
                <a:solidFill>
                  <a:schemeClr val="bg1"/>
                </a:solidFill>
              </a:rPr>
              <a:t>Goede waarden te behalen</a:t>
            </a:r>
          </a:p>
          <a:p>
            <a:r>
              <a:rPr lang="nl-NL" sz="2000">
                <a:solidFill>
                  <a:schemeClr val="bg1"/>
                </a:solidFill>
              </a:rPr>
              <a:t>Bouwfysische gevaren bij aansluitingen en balklagen</a:t>
            </a:r>
          </a:p>
          <a:p>
            <a:endParaRPr lang="nl-NL" sz="2000">
              <a:solidFill>
                <a:schemeClr val="bg1"/>
              </a:solidFill>
            </a:endParaRPr>
          </a:p>
        </p:txBody>
      </p:sp>
      <p:pic>
        <p:nvPicPr>
          <p:cNvPr id="4" name="Picture 6" descr="Afbeeldingsresultaat voor metal stud voorzetwand"/>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1" b="-1"/>
          <a:stretch/>
        </p:blipFill>
        <p:spPr bwMode="auto">
          <a:xfrm>
            <a:off x="5442321" y="643467"/>
            <a:ext cx="5961653"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189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4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4256" y="4767072"/>
            <a:ext cx="6594189" cy="1625210"/>
          </a:xfrm>
        </p:spPr>
        <p:txBody>
          <a:bodyPr>
            <a:normAutofit/>
          </a:bodyPr>
          <a:lstStyle/>
          <a:p>
            <a:pPr algn="r"/>
            <a:r>
              <a:rPr lang="nl-NL" dirty="0">
                <a:solidFill>
                  <a:srgbClr val="FFFFFF"/>
                </a:solidFill>
              </a:rPr>
              <a:t>Verrotte balkkoppen door verkeerde uitvoering!</a:t>
            </a:r>
          </a:p>
        </p:txBody>
      </p:sp>
      <p:pic>
        <p:nvPicPr>
          <p:cNvPr id="1026" name="Picture 2" descr="Afbeeldingsresultaat voor verrotte balkkop isolatie"/>
          <p:cNvPicPr>
            <a:picLocks noChangeAspect="1" noChangeArrowheads="1"/>
          </p:cNvPicPr>
          <p:nvPr/>
        </p:nvPicPr>
        <p:blipFill rotWithShape="1">
          <a:blip r:embed="rId3">
            <a:extLst>
              <a:ext uri="{28A0092B-C50C-407E-A947-70E740481C1C}">
                <a14:useLocalDpi xmlns:a14="http://schemas.microsoft.com/office/drawing/2010/main" val="0"/>
              </a:ext>
            </a:extLst>
          </a:blip>
          <a:srcRect r="329"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8029319" y="917725"/>
            <a:ext cx="3424739" cy="4852362"/>
          </a:xfrm>
        </p:spPr>
        <p:txBody>
          <a:bodyPr anchor="ctr">
            <a:normAutofit/>
          </a:bodyPr>
          <a:lstStyle/>
          <a:p>
            <a:r>
              <a:rPr lang="nl-NL" dirty="0">
                <a:solidFill>
                  <a:srgbClr val="FFFFFF"/>
                </a:solidFill>
              </a:rPr>
              <a:t>Door inwendige condensatie is houtrot ontstaan van de </a:t>
            </a:r>
            <a:r>
              <a:rPr lang="nl-NL" dirty="0" err="1">
                <a:solidFill>
                  <a:srgbClr val="FFFFFF"/>
                </a:solidFill>
              </a:rPr>
              <a:t>balkkop</a:t>
            </a:r>
            <a:r>
              <a:rPr lang="nl-NL" dirty="0">
                <a:solidFill>
                  <a:srgbClr val="FFFFFF"/>
                </a:solidFill>
              </a:rPr>
              <a:t>.</a:t>
            </a:r>
          </a:p>
          <a:p>
            <a:endParaRPr lang="nl-NL" dirty="0">
              <a:solidFill>
                <a:srgbClr val="FFFFFF"/>
              </a:solidFill>
            </a:endParaRPr>
          </a:p>
          <a:p>
            <a:r>
              <a:rPr lang="nl-NL" dirty="0">
                <a:solidFill>
                  <a:srgbClr val="FFFFFF"/>
                </a:solidFill>
              </a:rPr>
              <a:t>Te voorkomen door vochtregulerende isolatie toe te passen.</a:t>
            </a:r>
          </a:p>
          <a:p>
            <a:pPr marL="0" indent="0">
              <a:buNone/>
            </a:pPr>
            <a:endParaRPr lang="nl-NL" sz="2000" dirty="0">
              <a:solidFill>
                <a:srgbClr val="FFFFFF"/>
              </a:solidFill>
            </a:endParaRPr>
          </a:p>
        </p:txBody>
      </p:sp>
    </p:spTree>
    <p:extLst>
      <p:ext uri="{BB962C8B-B14F-4D97-AF65-F5344CB8AC3E}">
        <p14:creationId xmlns:p14="http://schemas.microsoft.com/office/powerpoint/2010/main" val="3512208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boerderij-reutem-raam"/>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965430" y="629268"/>
            <a:ext cx="6586491" cy="1286160"/>
          </a:xfrm>
        </p:spPr>
        <p:txBody>
          <a:bodyPr anchor="b">
            <a:normAutofit/>
          </a:bodyPr>
          <a:lstStyle/>
          <a:p>
            <a:r>
              <a:rPr lang="nl-NL" dirty="0"/>
              <a:t>Voorzetwand van gasbeton</a:t>
            </a:r>
          </a:p>
        </p:txBody>
      </p:sp>
      <p:sp>
        <p:nvSpPr>
          <p:cNvPr id="3" name="Tijdelijke aanduiding voor inhoud 2"/>
          <p:cNvSpPr>
            <a:spLocks noGrp="1"/>
          </p:cNvSpPr>
          <p:nvPr>
            <p:ph idx="1"/>
          </p:nvPr>
        </p:nvSpPr>
        <p:spPr>
          <a:xfrm>
            <a:off x="4965431" y="2438400"/>
            <a:ext cx="6586489" cy="3785419"/>
          </a:xfrm>
        </p:spPr>
        <p:txBody>
          <a:bodyPr>
            <a:normAutofit/>
          </a:bodyPr>
          <a:lstStyle/>
          <a:p>
            <a:r>
              <a:rPr lang="nl-NL" dirty="0"/>
              <a:t>Dampopen systeem</a:t>
            </a:r>
          </a:p>
          <a:p>
            <a:r>
              <a:rPr lang="nl-NL" dirty="0"/>
              <a:t>Goede isolatie</a:t>
            </a:r>
          </a:p>
        </p:txBody>
      </p:sp>
    </p:spTree>
    <p:extLst>
      <p:ext uri="{BB962C8B-B14F-4D97-AF65-F5344CB8AC3E}">
        <p14:creationId xmlns:p14="http://schemas.microsoft.com/office/powerpoint/2010/main" val="1126855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deo-advies.nl/wp-content/uploads/2014/05/na-isolatie-spouw.jpg"/>
          <p:cNvPicPr>
            <a:picLocks noGrp="1" noChangeAspect="1" noChangeArrowheads="1"/>
          </p:cNvPicPr>
          <p:nvPr>
            <p:ph idx="1"/>
          </p:nvPr>
        </p:nvPicPr>
        <p:blipFill rotWithShape="1">
          <a:blip r:embed="rId2" cstate="hqprint">
            <a:extLst>
              <a:ext uri="{28A0092B-C50C-407E-A947-70E740481C1C}">
                <a14:useLocalDpi xmlns:a14="http://schemas.microsoft.com/office/drawing/2010/main" val="0"/>
              </a:ext>
            </a:extLst>
          </a:blip>
          <a:srcRect l="13852" r="10540" b="-1"/>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4" descr="http://www.lekrecherche.nl/wp-content/uploads/2016/02/spouwmuur-lekkage.jp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5663" r="-2" b="18399"/>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14"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bg1"/>
                </a:solidFill>
                <a:latin typeface="+mj-lt"/>
                <a:ea typeface="+mj-ea"/>
                <a:cs typeface="+mj-cs"/>
              </a:rPr>
              <a:t>Naïsoleren van een spouw</a:t>
            </a:r>
          </a:p>
        </p:txBody>
      </p:sp>
      <p:sp>
        <p:nvSpPr>
          <p:cNvPr id="4" name="Tekstvak 3"/>
          <p:cNvSpPr txBox="1"/>
          <p:nvPr/>
        </p:nvSpPr>
        <p:spPr>
          <a:xfrm>
            <a:off x="838200" y="2015406"/>
            <a:ext cx="5097779" cy="406598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marL="342900" indent="-228600">
              <a:lnSpc>
                <a:spcPct val="90000"/>
              </a:lnSpc>
              <a:spcAft>
                <a:spcPts val="600"/>
              </a:spcAft>
              <a:buFont typeface="Arial" panose="020B0604020202020204" pitchFamily="34" charset="0"/>
              <a:buChar char="•"/>
            </a:pPr>
            <a:r>
              <a:rPr lang="en-US" sz="2000"/>
              <a:t>Kans op schade aan bakstenen (op foto al zichtbaar);</a:t>
            </a:r>
          </a:p>
          <a:p>
            <a:pPr marL="342900" indent="-228600">
              <a:lnSpc>
                <a:spcPct val="90000"/>
              </a:lnSpc>
              <a:spcAft>
                <a:spcPts val="600"/>
              </a:spcAft>
              <a:buFont typeface="Arial" panose="020B0604020202020204" pitchFamily="34" charset="0"/>
              <a:buChar char="•"/>
            </a:pPr>
            <a:r>
              <a:rPr lang="en-US" sz="2000"/>
              <a:t>Daadwerkelijke verbetering is beperkt;</a:t>
            </a:r>
          </a:p>
          <a:p>
            <a:pPr marL="342900" indent="-228600">
              <a:lnSpc>
                <a:spcPct val="90000"/>
              </a:lnSpc>
              <a:spcAft>
                <a:spcPts val="600"/>
              </a:spcAft>
              <a:buFont typeface="Arial" panose="020B0604020202020204" pitchFamily="34" charset="0"/>
              <a:buChar char="•"/>
            </a:pPr>
            <a:r>
              <a:rPr lang="en-US" sz="2000"/>
              <a:t>Er ontstaat contact met buiten- en binnenmuur, waardoor zich nieuwe problemen kunnen voordoen.</a:t>
            </a:r>
          </a:p>
          <a:p>
            <a:pPr marL="342900" indent="-228600">
              <a:lnSpc>
                <a:spcPct val="90000"/>
              </a:lnSpc>
              <a:spcAft>
                <a:spcPts val="600"/>
              </a:spcAft>
              <a:buFont typeface="Arial" panose="020B0604020202020204" pitchFamily="34" charset="0"/>
              <a:buChar char="•"/>
            </a:pPr>
            <a:r>
              <a:rPr lang="en-US" sz="2000"/>
              <a:t>Een geïsoleerde voorzetwand of buitenisolatie is vaak een beter alternatief</a:t>
            </a:r>
          </a:p>
          <a:p>
            <a:pPr marL="342900" indent="-228600">
              <a:lnSpc>
                <a:spcPct val="90000"/>
              </a:lnSpc>
              <a:spcAft>
                <a:spcPts val="600"/>
              </a:spcAft>
              <a:buFont typeface="Arial" panose="020B0604020202020204" pitchFamily="34" charset="0"/>
              <a:buChar char="•"/>
            </a:pPr>
            <a:r>
              <a:rPr lang="en-US" sz="2000"/>
              <a:t>Wel snelle terugverdientijden</a:t>
            </a:r>
          </a:p>
        </p:txBody>
      </p:sp>
    </p:spTree>
    <p:extLst>
      <p:ext uri="{BB962C8B-B14F-4D97-AF65-F5344CB8AC3E}">
        <p14:creationId xmlns:p14="http://schemas.microsoft.com/office/powerpoint/2010/main" val="70083826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fbeeldingsresultaat voor thermoshield"/>
          <p:cNvPicPr>
            <a:picLocks noChangeAspect="1" noChangeArrowheads="1"/>
          </p:cNvPicPr>
          <p:nvPr/>
        </p:nvPicPr>
        <p:blipFill rotWithShape="1">
          <a:blip r:embed="rId2">
            <a:extLst>
              <a:ext uri="{28A0092B-C50C-407E-A947-70E740481C1C}">
                <a14:useLocalDpi xmlns:a14="http://schemas.microsoft.com/office/drawing/2010/main" val="0"/>
              </a:ext>
            </a:extLst>
          </a:blip>
          <a:srcRect r="726" b="-2"/>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04998" y="4551037"/>
            <a:ext cx="5021782" cy="1509931"/>
          </a:xfrm>
        </p:spPr>
        <p:txBody>
          <a:bodyPr>
            <a:normAutofit/>
          </a:bodyPr>
          <a:lstStyle/>
          <a:p>
            <a:r>
              <a:rPr lang="nl-NL" sz="4000">
                <a:solidFill>
                  <a:srgbClr val="000000"/>
                </a:solidFill>
              </a:rPr>
              <a:t>Energiebesparende muurverf</a:t>
            </a:r>
          </a:p>
        </p:txBody>
      </p:sp>
      <p:sp>
        <p:nvSpPr>
          <p:cNvPr id="3" name="Tijdelijke aanduiding voor inhoud 2"/>
          <p:cNvSpPr>
            <a:spLocks noGrp="1"/>
          </p:cNvSpPr>
          <p:nvPr>
            <p:ph idx="1"/>
          </p:nvPr>
        </p:nvSpPr>
        <p:spPr>
          <a:xfrm>
            <a:off x="6470247" y="4551037"/>
            <a:ext cx="4926411" cy="1509935"/>
          </a:xfrm>
        </p:spPr>
        <p:txBody>
          <a:bodyPr anchor="ctr">
            <a:normAutofit/>
          </a:bodyPr>
          <a:lstStyle/>
          <a:p>
            <a:r>
              <a:rPr lang="nl-NL" sz="1800">
                <a:solidFill>
                  <a:srgbClr val="000000"/>
                </a:solidFill>
              </a:rPr>
              <a:t>Vochtregulerend</a:t>
            </a:r>
          </a:p>
          <a:p>
            <a:r>
              <a:rPr lang="nl-NL" sz="1800">
                <a:solidFill>
                  <a:srgbClr val="000000"/>
                </a:solidFill>
              </a:rPr>
              <a:t>Betere verdeling warmte</a:t>
            </a:r>
          </a:p>
          <a:p>
            <a:r>
              <a:rPr lang="nl-NL" sz="1800">
                <a:solidFill>
                  <a:srgbClr val="000000"/>
                </a:solidFill>
              </a:rPr>
              <a:t>Schimmelwerend</a:t>
            </a:r>
          </a:p>
        </p:txBody>
      </p:sp>
    </p:spTree>
    <p:extLst>
      <p:ext uri="{BB962C8B-B14F-4D97-AF65-F5344CB8AC3E}">
        <p14:creationId xmlns:p14="http://schemas.microsoft.com/office/powerpoint/2010/main" val="260468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206744D-E8DC-4B43-8B47-041A149F4E07}"/>
              </a:ext>
            </a:extLst>
          </p:cNvPr>
          <p:cNvSpPr>
            <a:spLocks noGrp="1"/>
          </p:cNvSpPr>
          <p:nvPr>
            <p:ph type="title"/>
          </p:nvPr>
        </p:nvSpPr>
        <p:spPr>
          <a:xfrm>
            <a:off x="6094105" y="802955"/>
            <a:ext cx="4977976" cy="1454051"/>
          </a:xfrm>
        </p:spPr>
        <p:txBody>
          <a:bodyPr>
            <a:normAutofit/>
          </a:bodyPr>
          <a:lstStyle/>
          <a:p>
            <a:r>
              <a:rPr lang="nl-NL" sz="3700">
                <a:solidFill>
                  <a:srgbClr val="000000"/>
                </a:solidFill>
              </a:rPr>
              <a:t>Beglazingsverbeteringen:</a:t>
            </a:r>
          </a:p>
        </p:txBody>
      </p:sp>
      <p:sp>
        <p:nvSpPr>
          <p:cNvPr id="1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Afbeeldingsresultaat voor glas">
            <a:extLst>
              <a:ext uri="{FF2B5EF4-FFF2-40B4-BE49-F238E27FC236}">
                <a16:creationId xmlns:a16="http://schemas.microsoft.com/office/drawing/2014/main" id="{2B1311A5-F5A3-4CED-B3A6-99EF8078BD3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2723" r="25413"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FD856F0F-326E-4832-B52F-26DB84CFF2AA}"/>
              </a:ext>
            </a:extLst>
          </p:cNvPr>
          <p:cNvSpPr>
            <a:spLocks noGrp="1"/>
          </p:cNvSpPr>
          <p:nvPr>
            <p:ph idx="1"/>
          </p:nvPr>
        </p:nvSpPr>
        <p:spPr>
          <a:xfrm>
            <a:off x="6090574" y="2421682"/>
            <a:ext cx="4977578" cy="3639289"/>
          </a:xfrm>
        </p:spPr>
        <p:txBody>
          <a:bodyPr anchor="ctr">
            <a:normAutofit/>
          </a:bodyPr>
          <a:lstStyle/>
          <a:p>
            <a:pPr marL="0" lvl="0" indent="0">
              <a:buNone/>
            </a:pPr>
            <a:r>
              <a:rPr lang="nl-NL" sz="2000" dirty="0">
                <a:solidFill>
                  <a:srgbClr val="000000"/>
                </a:solidFill>
              </a:rPr>
              <a:t>Als behoud van monumentaal glas vereist is:</a:t>
            </a:r>
            <a:endParaRPr lang="en-US" sz="2000" dirty="0">
              <a:solidFill>
                <a:srgbClr val="000000"/>
              </a:solidFill>
            </a:endParaRPr>
          </a:p>
          <a:p>
            <a:pPr lvl="1"/>
            <a:r>
              <a:rPr lang="nl-NL" sz="2000">
                <a:solidFill>
                  <a:srgbClr val="000000"/>
                </a:solidFill>
              </a:rPr>
              <a:t>Achterzetbeglazing</a:t>
            </a:r>
            <a:endParaRPr lang="en-US" sz="2000" dirty="0">
              <a:solidFill>
                <a:srgbClr val="000000"/>
              </a:solidFill>
            </a:endParaRPr>
          </a:p>
          <a:p>
            <a:pPr lvl="1"/>
            <a:r>
              <a:rPr lang="nl-NL" sz="2000">
                <a:solidFill>
                  <a:srgbClr val="000000"/>
                </a:solidFill>
              </a:rPr>
              <a:t>Achterzetkozijn</a:t>
            </a:r>
            <a:endParaRPr lang="en-US" sz="2000" dirty="0">
              <a:solidFill>
                <a:srgbClr val="000000"/>
              </a:solidFill>
            </a:endParaRPr>
          </a:p>
          <a:p>
            <a:pPr lvl="1"/>
            <a:r>
              <a:rPr lang="nl-NL" sz="2000" dirty="0">
                <a:solidFill>
                  <a:srgbClr val="000000"/>
                </a:solidFill>
              </a:rPr>
              <a:t>Folie</a:t>
            </a:r>
            <a:endParaRPr lang="en-US" sz="2000" dirty="0">
              <a:solidFill>
                <a:srgbClr val="000000"/>
              </a:solidFill>
            </a:endParaRPr>
          </a:p>
          <a:p>
            <a:pPr lvl="1"/>
            <a:r>
              <a:rPr lang="nl-NL" sz="2000" dirty="0">
                <a:solidFill>
                  <a:srgbClr val="000000"/>
                </a:solidFill>
              </a:rPr>
              <a:t>Isolerende raamdecoratie of luiken                                                   (werken alleen als deze gesloten zijn)</a:t>
            </a:r>
            <a:endParaRPr lang="en-US" sz="2000" dirty="0">
              <a:solidFill>
                <a:srgbClr val="000000"/>
              </a:solidFill>
            </a:endParaRPr>
          </a:p>
          <a:p>
            <a:endParaRPr lang="nl-NL" sz="2000" dirty="0">
              <a:solidFill>
                <a:srgbClr val="000000"/>
              </a:solidFill>
            </a:endParaRPr>
          </a:p>
        </p:txBody>
      </p:sp>
    </p:spTree>
    <p:extLst>
      <p:ext uri="{BB962C8B-B14F-4D97-AF65-F5344CB8AC3E}">
        <p14:creationId xmlns:p14="http://schemas.microsoft.com/office/powerpoint/2010/main" val="558708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fbeeldingsresultaat voor voorzetbeglazi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7829551" y="2828925"/>
            <a:ext cx="4042410" cy="338899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Tijdelijke aanduiding voor inhoud 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829551" y="306909"/>
            <a:ext cx="4042409" cy="2286000"/>
          </a:xfrm>
          <a:prstGeom prst="rect">
            <a:avLst/>
          </a:prstGeom>
        </p:spPr>
      </p:pic>
      <p:sp>
        <p:nvSpPr>
          <p:cNvPr id="2" name="Titel 1"/>
          <p:cNvSpPr>
            <a:spLocks noGrp="1"/>
          </p:cNvSpPr>
          <p:nvPr>
            <p:ph type="title"/>
          </p:nvPr>
        </p:nvSpPr>
        <p:spPr>
          <a:xfrm>
            <a:off x="821516" y="640263"/>
            <a:ext cx="6204984" cy="1344975"/>
          </a:xfrm>
        </p:spPr>
        <p:txBody>
          <a:bodyPr>
            <a:normAutofit/>
          </a:bodyPr>
          <a:lstStyle/>
          <a:p>
            <a:r>
              <a:rPr lang="nl-NL" sz="4000"/>
              <a:t>Achterzetbeglazing</a:t>
            </a:r>
          </a:p>
        </p:txBody>
      </p:sp>
      <p:sp>
        <p:nvSpPr>
          <p:cNvPr id="17414" name="Content Placeholder 17413"/>
          <p:cNvSpPr>
            <a:spLocks noGrp="1"/>
          </p:cNvSpPr>
          <p:nvPr>
            <p:ph idx="1"/>
          </p:nvPr>
        </p:nvSpPr>
        <p:spPr>
          <a:xfrm>
            <a:off x="821515" y="2121762"/>
            <a:ext cx="6204984" cy="3626917"/>
          </a:xfrm>
        </p:spPr>
        <p:txBody>
          <a:bodyPr>
            <a:normAutofit/>
          </a:bodyPr>
          <a:lstStyle/>
          <a:p>
            <a:pPr marL="0" indent="0">
              <a:buNone/>
            </a:pPr>
            <a:r>
              <a:rPr lang="en-US" sz="2400" dirty="0" err="1"/>
              <a:t>Voordelen</a:t>
            </a:r>
            <a:r>
              <a:rPr lang="en-US" sz="2400" dirty="0"/>
              <a:t>: </a:t>
            </a:r>
          </a:p>
          <a:p>
            <a:r>
              <a:rPr lang="en-US" sz="2400" dirty="0"/>
              <a:t>Met </a:t>
            </a:r>
            <a:r>
              <a:rPr lang="en-US" sz="2400" dirty="0" err="1"/>
              <a:t>behoud</a:t>
            </a:r>
            <a:r>
              <a:rPr lang="en-US" sz="2400" dirty="0"/>
              <a:t> van </a:t>
            </a:r>
            <a:r>
              <a:rPr lang="en-US" sz="2400" dirty="0" err="1"/>
              <a:t>monumentale</a:t>
            </a:r>
            <a:r>
              <a:rPr lang="en-US" sz="2400" dirty="0"/>
              <a:t> </a:t>
            </a:r>
            <a:r>
              <a:rPr lang="en-US" sz="2400" dirty="0" err="1"/>
              <a:t>waarden</a:t>
            </a:r>
            <a:r>
              <a:rPr lang="en-US" sz="2400" dirty="0"/>
              <a:t> </a:t>
            </a:r>
            <a:r>
              <a:rPr lang="en-US" sz="2400" dirty="0" err="1"/>
              <a:t>een</a:t>
            </a:r>
            <a:r>
              <a:rPr lang="en-US" sz="2400" dirty="0"/>
              <a:t> </a:t>
            </a:r>
            <a:r>
              <a:rPr lang="en-US" sz="2400" dirty="0" err="1"/>
              <a:t>goed</a:t>
            </a:r>
            <a:r>
              <a:rPr lang="en-US" sz="2400" dirty="0"/>
              <a:t> </a:t>
            </a:r>
            <a:r>
              <a:rPr lang="en-US" sz="2400" dirty="0" err="1"/>
              <a:t>isolerend</a:t>
            </a:r>
            <a:r>
              <a:rPr lang="en-US" sz="2400" dirty="0"/>
              <a:t> </a:t>
            </a:r>
            <a:r>
              <a:rPr lang="en-US" sz="2400" dirty="0" err="1"/>
              <a:t>resultaat</a:t>
            </a:r>
            <a:endParaRPr lang="en-US" sz="2400" dirty="0"/>
          </a:p>
          <a:p>
            <a:r>
              <a:rPr lang="en-US" sz="2400" dirty="0" err="1"/>
              <a:t>Reversibel</a:t>
            </a:r>
            <a:endParaRPr lang="en-US" sz="2400" dirty="0"/>
          </a:p>
          <a:p>
            <a:pPr marL="0" indent="0">
              <a:buNone/>
            </a:pPr>
            <a:endParaRPr lang="en-US" sz="2400" dirty="0"/>
          </a:p>
          <a:p>
            <a:pPr marL="0" indent="0">
              <a:buNone/>
            </a:pPr>
            <a:r>
              <a:rPr lang="en-US" sz="2400" dirty="0" err="1"/>
              <a:t>Nadelen</a:t>
            </a:r>
            <a:r>
              <a:rPr lang="en-US" sz="2400" dirty="0"/>
              <a:t>:</a:t>
            </a:r>
          </a:p>
          <a:p>
            <a:r>
              <a:rPr lang="en-US" sz="2400" dirty="0" err="1"/>
              <a:t>Esthetisch</a:t>
            </a:r>
            <a:r>
              <a:rPr lang="en-US" sz="2400" dirty="0"/>
              <a:t> </a:t>
            </a:r>
            <a:r>
              <a:rPr lang="en-US" sz="2400" dirty="0" err="1"/>
              <a:t>discutabel</a:t>
            </a:r>
            <a:endParaRPr lang="en-US" sz="2400" dirty="0"/>
          </a:p>
          <a:p>
            <a:r>
              <a:rPr lang="en-US" sz="2400" dirty="0" err="1"/>
              <a:t>Kans</a:t>
            </a:r>
            <a:r>
              <a:rPr lang="en-US" sz="2400" dirty="0"/>
              <a:t> op </a:t>
            </a:r>
            <a:r>
              <a:rPr lang="en-US" sz="2400" dirty="0" err="1"/>
              <a:t>condensvorming</a:t>
            </a:r>
            <a:r>
              <a:rPr lang="en-US" sz="2400" dirty="0"/>
              <a:t> </a:t>
            </a:r>
            <a:r>
              <a:rPr lang="en-US" sz="2400" dirty="0" err="1"/>
              <a:t>tussen</a:t>
            </a:r>
            <a:r>
              <a:rPr lang="en-US" sz="2400" dirty="0"/>
              <a:t> </a:t>
            </a:r>
            <a:r>
              <a:rPr lang="en-US" sz="2400" dirty="0" err="1"/>
              <a:t>glas</a:t>
            </a:r>
            <a:endParaRPr lang="en-US" sz="2400" dirty="0"/>
          </a:p>
          <a:p>
            <a:pPr marL="0" indent="0">
              <a:buNone/>
            </a:pPr>
            <a:endParaRPr lang="en-US" sz="2400" dirty="0"/>
          </a:p>
          <a:p>
            <a:pPr marL="0" indent="0">
              <a:buNone/>
            </a:pPr>
            <a:endParaRPr lang="en-US" sz="2400" dirty="0"/>
          </a:p>
          <a:p>
            <a:endParaRPr lang="en-US" sz="2400" dirty="0"/>
          </a:p>
        </p:txBody>
      </p:sp>
    </p:spTree>
    <p:extLst>
      <p:ext uri="{BB962C8B-B14F-4D97-AF65-F5344CB8AC3E}">
        <p14:creationId xmlns:p14="http://schemas.microsoft.com/office/powerpoint/2010/main" val="2582040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7D4B4-6111-4707-BCDA-D601CFDFE788}"/>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Achterzetbeglazing</a:t>
            </a:r>
          </a:p>
        </p:txBody>
      </p:sp>
      <p:pic>
        <p:nvPicPr>
          <p:cNvPr id="2050" name="Picture 2" descr="MetaPlus achterzetramen - Metaglas">
            <a:extLst>
              <a:ext uri="{FF2B5EF4-FFF2-40B4-BE49-F238E27FC236}">
                <a16:creationId xmlns:a16="http://schemas.microsoft.com/office/drawing/2014/main" id="{709B3691-457B-4E54-989B-5F6FAC4E15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monumenten isolatie glas">
            <a:extLst>
              <a:ext uri="{FF2B5EF4-FFF2-40B4-BE49-F238E27FC236}">
                <a16:creationId xmlns:a16="http://schemas.microsoft.com/office/drawing/2014/main" id="{3EB185B6-F7F6-4E29-BD60-A733ADFBC2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08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Achterzetkozijn</a:t>
            </a:r>
            <a:endParaRPr lang="nl-NL" dirty="0"/>
          </a:p>
        </p:txBody>
      </p:sp>
      <p:sp>
        <p:nvSpPr>
          <p:cNvPr id="3" name="Tijdelijke aanduiding voor inhoud 2"/>
          <p:cNvSpPr>
            <a:spLocks noGrp="1"/>
          </p:cNvSpPr>
          <p:nvPr>
            <p:ph idx="1"/>
          </p:nvPr>
        </p:nvSpPr>
        <p:spPr/>
        <p:txBody>
          <a:bodyPr/>
          <a:lstStyle/>
          <a:p>
            <a:pPr marL="0" indent="0">
              <a:buNone/>
            </a:pPr>
            <a:r>
              <a:rPr lang="nl-NL" dirty="0"/>
              <a:t>Voordelen:</a:t>
            </a:r>
          </a:p>
          <a:p>
            <a:r>
              <a:rPr lang="nl-NL" dirty="0"/>
              <a:t>Zeer hoge isolatiewaarden te behalen</a:t>
            </a:r>
          </a:p>
          <a:p>
            <a:r>
              <a:rPr lang="nl-NL" dirty="0"/>
              <a:t>Geheel behoud van monumentale waarden</a:t>
            </a:r>
          </a:p>
          <a:p>
            <a:r>
              <a:rPr lang="nl-NL" dirty="0"/>
              <a:t>Goed te combineren met voorzetwand</a:t>
            </a:r>
          </a:p>
          <a:p>
            <a:endParaRPr lang="nl-NL" dirty="0"/>
          </a:p>
          <a:p>
            <a:pPr marL="0" indent="0">
              <a:buNone/>
            </a:pPr>
            <a:r>
              <a:rPr lang="nl-NL" dirty="0"/>
              <a:t>Nadelen:</a:t>
            </a:r>
          </a:p>
          <a:p>
            <a:r>
              <a:rPr lang="nl-NL" dirty="0"/>
              <a:t>Alleen passend bij ingrijpende maatregelen</a:t>
            </a:r>
          </a:p>
          <a:p>
            <a:r>
              <a:rPr lang="nl-NL" dirty="0"/>
              <a:t>Esthetisch van interieurzijde modern.</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0"/>
            <a:ext cx="4114800" cy="6858000"/>
          </a:xfrm>
          <a:prstGeom prst="rect">
            <a:avLst/>
          </a:prstGeom>
        </p:spPr>
      </p:pic>
    </p:spTree>
    <p:extLst>
      <p:ext uri="{BB962C8B-B14F-4D97-AF65-F5344CB8AC3E}">
        <p14:creationId xmlns:p14="http://schemas.microsoft.com/office/powerpoint/2010/main" val="214105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fbeeldingsresultaat voor duurzaamheid"/>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0567" r="16987"/>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a:normAutofit/>
          </a:bodyPr>
          <a:lstStyle/>
          <a:p>
            <a:r>
              <a:rPr lang="nl-NL">
                <a:solidFill>
                  <a:srgbClr val="000000"/>
                </a:solidFill>
              </a:rPr>
              <a:t>Wat is duurzaamheid?</a:t>
            </a:r>
          </a:p>
        </p:txBody>
      </p:sp>
      <p:sp>
        <p:nvSpPr>
          <p:cNvPr id="3" name="Tijdelijke aanduiding voor inhoud 2"/>
          <p:cNvSpPr>
            <a:spLocks noGrp="1"/>
          </p:cNvSpPr>
          <p:nvPr>
            <p:ph idx="1"/>
          </p:nvPr>
        </p:nvSpPr>
        <p:spPr>
          <a:xfrm>
            <a:off x="804997" y="2272143"/>
            <a:ext cx="4706803" cy="3788830"/>
          </a:xfrm>
        </p:spPr>
        <p:txBody>
          <a:bodyPr anchor="ctr">
            <a:normAutofit/>
          </a:bodyPr>
          <a:lstStyle/>
          <a:p>
            <a:pPr marL="0" indent="0">
              <a:buNone/>
            </a:pPr>
            <a:r>
              <a:rPr lang="nl-NL" sz="2000">
                <a:solidFill>
                  <a:srgbClr val="000000"/>
                </a:solidFill>
              </a:rPr>
              <a:t>“</a:t>
            </a:r>
            <a:r>
              <a:rPr lang="nl-NL" sz="2000" b="1">
                <a:solidFill>
                  <a:srgbClr val="000000"/>
                </a:solidFill>
              </a:rPr>
              <a:t>Duurzame ontwikkeling is de ontwikkeling die aansluit op de behoeften van het heden zonder het vermogen van de toekomstige generaties om in hun eigen behoeften te voorzien in gevaar te brengen”</a:t>
            </a:r>
          </a:p>
          <a:p>
            <a:endParaRPr lang="nl-NL" sz="2000">
              <a:solidFill>
                <a:srgbClr val="000000"/>
              </a:solidFill>
            </a:endParaRPr>
          </a:p>
          <a:p>
            <a:pPr marL="0" indent="0">
              <a:buNone/>
            </a:pPr>
            <a:r>
              <a:rPr lang="nl-NL" sz="2000">
                <a:solidFill>
                  <a:srgbClr val="000000"/>
                </a:solidFill>
              </a:rPr>
              <a:t>Bij wonen en bouwen zijn de gebruikte bouwmaterialen en energieverbruik bepalend voor duurzaamheid.</a:t>
            </a:r>
            <a:endParaRPr lang="nl-NL" sz="2000" b="1">
              <a:solidFill>
                <a:srgbClr val="000000"/>
              </a:solidFill>
            </a:endParaRPr>
          </a:p>
          <a:p>
            <a:endParaRPr lang="nl-NL" sz="2000">
              <a:solidFill>
                <a:srgbClr val="000000"/>
              </a:solidFill>
            </a:endParaRPr>
          </a:p>
        </p:txBody>
      </p:sp>
    </p:spTree>
    <p:extLst>
      <p:ext uri="{BB962C8B-B14F-4D97-AF65-F5344CB8AC3E}">
        <p14:creationId xmlns:p14="http://schemas.microsoft.com/office/powerpoint/2010/main" val="4245715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lt;div&gt;Als duurzaamheid en&lt;/div&gt;&#10;&lt;div&gt;uitstraling even zwaar wegen&lt;/div&gt;"/>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7389" b="24560"/>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04998" y="4551037"/>
            <a:ext cx="5021782" cy="1509931"/>
          </a:xfrm>
        </p:spPr>
        <p:txBody>
          <a:bodyPr>
            <a:normAutofit/>
          </a:bodyPr>
          <a:lstStyle/>
          <a:p>
            <a:r>
              <a:rPr lang="nl-NL" sz="4000">
                <a:solidFill>
                  <a:srgbClr val="000000"/>
                </a:solidFill>
              </a:rPr>
              <a:t>Isolatieglas bij monumenten</a:t>
            </a:r>
          </a:p>
        </p:txBody>
      </p:sp>
      <p:sp>
        <p:nvSpPr>
          <p:cNvPr id="3" name="Tijdelijke aanduiding voor inhoud 2"/>
          <p:cNvSpPr>
            <a:spLocks noGrp="1"/>
          </p:cNvSpPr>
          <p:nvPr>
            <p:ph idx="1"/>
          </p:nvPr>
        </p:nvSpPr>
        <p:spPr>
          <a:xfrm>
            <a:off x="6470247" y="4551037"/>
            <a:ext cx="4926411" cy="1509935"/>
          </a:xfrm>
        </p:spPr>
        <p:txBody>
          <a:bodyPr anchor="ctr">
            <a:normAutofit/>
          </a:bodyPr>
          <a:lstStyle/>
          <a:p>
            <a:pPr marL="0" indent="0">
              <a:buNone/>
            </a:pPr>
            <a:r>
              <a:rPr lang="nl-NL" sz="1500">
                <a:solidFill>
                  <a:srgbClr val="000000"/>
                </a:solidFill>
              </a:rPr>
              <a:t>Dun monumenten isolatieglas is soms mogelijk:</a:t>
            </a:r>
          </a:p>
          <a:p>
            <a:r>
              <a:rPr lang="nl-NL" sz="1500">
                <a:solidFill>
                  <a:srgbClr val="000000"/>
                </a:solidFill>
              </a:rPr>
              <a:t>Wat is de monumentale waarde van het bestaande glas en kozijn?</a:t>
            </a:r>
          </a:p>
          <a:p>
            <a:r>
              <a:rPr lang="nl-NL" sz="1500">
                <a:solidFill>
                  <a:srgbClr val="000000"/>
                </a:solidFill>
              </a:rPr>
              <a:t>Is de dikte toename van het glas op te vangen in het raamhout/profiel? </a:t>
            </a:r>
          </a:p>
        </p:txBody>
      </p:sp>
    </p:spTree>
    <p:extLst>
      <p:ext uri="{BB962C8B-B14F-4D97-AF65-F5344CB8AC3E}">
        <p14:creationId xmlns:p14="http://schemas.microsoft.com/office/powerpoint/2010/main" val="3108552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6A798F-EB8D-4C39-8684-06A52DE0FA6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a:solidFill>
                  <a:schemeClr val="tx1"/>
                </a:solidFill>
                <a:latin typeface="+mj-lt"/>
                <a:ea typeface="+mj-ea"/>
                <a:cs typeface="+mj-cs"/>
              </a:rPr>
              <a:t>Glasfolie </a:t>
            </a:r>
          </a:p>
        </p:txBody>
      </p:sp>
      <p:pic>
        <p:nvPicPr>
          <p:cNvPr id="10" name="Tijdelijke aanduiding voor inhoud 4" descr="Afbeelding met tekst&#10;&#10;Beschrijving is gegenereerd met hoge betrouwbaarheid">
            <a:extLst>
              <a:ext uri="{FF2B5EF4-FFF2-40B4-BE49-F238E27FC236}">
                <a16:creationId xmlns:a16="http://schemas.microsoft.com/office/drawing/2014/main" id="{BCCED946-25D0-40EA-ADDB-AE29AC7179D7}"/>
              </a:ext>
            </a:extLst>
          </p:cNvPr>
          <p:cNvPicPr>
            <a:picLocks noChangeAspect="1"/>
          </p:cNvPicPr>
          <p:nvPr/>
        </p:nvPicPr>
        <p:blipFill rotWithShape="1">
          <a:blip r:embed="rId3">
            <a:extLst>
              <a:ext uri="{28A0092B-C50C-407E-A947-70E740481C1C}">
                <a14:useLocalDpi xmlns:a14="http://schemas.microsoft.com/office/drawing/2010/main" val="0"/>
              </a:ext>
            </a:extLst>
          </a:blip>
          <a:srcRect t="6987"/>
          <a:stretch/>
        </p:blipFill>
        <p:spPr>
          <a:xfrm>
            <a:off x="20" y="10"/>
            <a:ext cx="6095974" cy="4252522"/>
          </a:xfrm>
          <a:prstGeom prst="rect">
            <a:avLst/>
          </a:prstGeom>
        </p:spPr>
      </p:pic>
      <p:pic>
        <p:nvPicPr>
          <p:cNvPr id="7" name="Afbeelding 6" descr="Afbeelding met gebouw, buiten, venster&#10;&#10;Beschrijving is gegenereerd met hoge betrouwbaarheid">
            <a:extLst>
              <a:ext uri="{FF2B5EF4-FFF2-40B4-BE49-F238E27FC236}">
                <a16:creationId xmlns:a16="http://schemas.microsoft.com/office/drawing/2014/main" id="{9407BBF5-A856-45D9-8395-96E92DC5EF1F}"/>
              </a:ext>
            </a:extLst>
          </p:cNvPr>
          <p:cNvPicPr>
            <a:picLocks noChangeAspect="1"/>
          </p:cNvPicPr>
          <p:nvPr/>
        </p:nvPicPr>
        <p:blipFill rotWithShape="1">
          <a:blip r:embed="rId4">
            <a:extLst>
              <a:ext uri="{28A0092B-C50C-407E-A947-70E740481C1C}">
                <a14:useLocalDpi xmlns:a14="http://schemas.microsoft.com/office/drawing/2010/main" val="0"/>
              </a:ext>
            </a:extLst>
          </a:blip>
          <a:srcRect t="6973"/>
          <a:stretch/>
        </p:blipFill>
        <p:spPr>
          <a:xfrm>
            <a:off x="6095999" y="-681"/>
            <a:ext cx="6096001" cy="4253215"/>
          </a:xfrm>
          <a:prstGeom prst="rect">
            <a:avLst/>
          </a:prstGeom>
        </p:spPr>
      </p:pic>
      <p:cxnSp>
        <p:nvCxnSpPr>
          <p:cNvPr id="20" name="Straight Connector 1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96123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Kozijnen en glas</a:t>
            </a:r>
          </a:p>
        </p:txBody>
      </p:sp>
      <p:graphicFrame>
        <p:nvGraphicFramePr>
          <p:cNvPr id="4" name="Tabel 3"/>
          <p:cNvGraphicFramePr>
            <a:graphicFrameLocks noGrp="1"/>
          </p:cNvGraphicFramePr>
          <p:nvPr>
            <p:extLst/>
          </p:nvPr>
        </p:nvGraphicFramePr>
        <p:xfrm>
          <a:off x="4038600" y="989115"/>
          <a:ext cx="7188199" cy="5406186"/>
        </p:xfrm>
        <a:graphic>
          <a:graphicData uri="http://schemas.openxmlformats.org/drawingml/2006/table">
            <a:tbl>
              <a:tblPr firstRow="1" bandRow="1">
                <a:noFill/>
                <a:tableStyleId>{93296810-A885-4BE3-A3E7-6D5BEEA58F35}</a:tableStyleId>
              </a:tblPr>
              <a:tblGrid>
                <a:gridCol w="4637575">
                  <a:extLst>
                    <a:ext uri="{9D8B030D-6E8A-4147-A177-3AD203B41FA5}">
                      <a16:colId xmlns:a16="http://schemas.microsoft.com/office/drawing/2014/main" val="1680246213"/>
                    </a:ext>
                  </a:extLst>
                </a:gridCol>
                <a:gridCol w="2550624">
                  <a:extLst>
                    <a:ext uri="{9D8B030D-6E8A-4147-A177-3AD203B41FA5}">
                      <a16:colId xmlns:a16="http://schemas.microsoft.com/office/drawing/2014/main" val="589885913"/>
                    </a:ext>
                  </a:extLst>
                </a:gridCol>
              </a:tblGrid>
              <a:tr h="584652">
                <a:tc>
                  <a:txBody>
                    <a:bodyPr/>
                    <a:lstStyle/>
                    <a:p>
                      <a:r>
                        <a:rPr lang="nl-NL" sz="2400" b="0" cap="all" spc="150">
                          <a:solidFill>
                            <a:schemeClr val="lt1"/>
                          </a:solidFill>
                        </a:rPr>
                        <a:t>Soort ingreep</a:t>
                      </a:r>
                    </a:p>
                  </a:txBody>
                  <a:tcPr marL="144557" marR="144557" marT="144557" marB="144557">
                    <a:lnL w="12700" cmpd="sng">
                      <a:noFill/>
                    </a:lnL>
                    <a:lnR w="12700" cmpd="sng">
                      <a:noFill/>
                    </a:lnR>
                    <a:lnT w="12700" cmpd="sng">
                      <a:noFill/>
                    </a:lnT>
                    <a:lnB w="38100" cmpd="sng">
                      <a:noFill/>
                    </a:lnB>
                    <a:solidFill>
                      <a:srgbClr val="505356"/>
                    </a:solidFill>
                  </a:tcPr>
                </a:tc>
                <a:tc>
                  <a:txBody>
                    <a:bodyPr/>
                    <a:lstStyle/>
                    <a:p>
                      <a:r>
                        <a:rPr lang="nl-NL" sz="2400" b="0" cap="all" spc="150">
                          <a:solidFill>
                            <a:schemeClr val="lt1"/>
                          </a:solidFill>
                        </a:rPr>
                        <a:t>U-waarde</a:t>
                      </a:r>
                    </a:p>
                  </a:txBody>
                  <a:tcPr marL="144557" marR="144557" marT="144557" marB="144557">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440851511"/>
                  </a:ext>
                </a:extLst>
              </a:tr>
              <a:tr h="536467">
                <a:tc>
                  <a:txBody>
                    <a:bodyPr/>
                    <a:lstStyle/>
                    <a:p>
                      <a:r>
                        <a:rPr lang="nl-NL" sz="2000" cap="none" spc="0">
                          <a:solidFill>
                            <a:schemeClr val="tx1"/>
                          </a:solidFill>
                        </a:rPr>
                        <a:t>Enkel glas</a:t>
                      </a:r>
                    </a:p>
                  </a:txBody>
                  <a:tcPr marL="144557" marR="144557" marT="144557" marB="144557">
                    <a:lnL w="12700" cmpd="sng">
                      <a:noFill/>
                      <a:prstDash val="solid"/>
                    </a:lnL>
                    <a:lnR w="12700" cmpd="sng">
                      <a:noFill/>
                      <a:prstDash val="solid"/>
                    </a:lnR>
                    <a:lnT w="38100" cmpd="sng">
                      <a:noFill/>
                    </a:lnT>
                    <a:lnB w="12700" cmpd="sng">
                      <a:noFill/>
                      <a:prstDash val="solid"/>
                    </a:lnB>
                    <a:noFill/>
                  </a:tcPr>
                </a:tc>
                <a:tc>
                  <a:txBody>
                    <a:bodyPr/>
                    <a:lstStyle/>
                    <a:p>
                      <a:r>
                        <a:rPr lang="nl-NL" sz="2000" cap="none" spc="0">
                          <a:solidFill>
                            <a:schemeClr val="tx1"/>
                          </a:solidFill>
                        </a:rPr>
                        <a:t>5,3</a:t>
                      </a:r>
                      <a:r>
                        <a:rPr lang="nl-NL" sz="2000" cap="none" spc="0" baseline="0">
                          <a:solidFill>
                            <a:schemeClr val="tx1"/>
                          </a:solidFill>
                        </a:rPr>
                        <a:t> </a:t>
                      </a:r>
                      <a:r>
                        <a:rPr lang="nl-NL" sz="2000" cap="none" spc="0">
                          <a:solidFill>
                            <a:schemeClr val="tx1"/>
                          </a:solidFill>
                        </a:rPr>
                        <a:t>-</a:t>
                      </a:r>
                      <a:r>
                        <a:rPr lang="nl-NL" sz="2000" cap="none" spc="0" baseline="0">
                          <a:solidFill>
                            <a:schemeClr val="tx1"/>
                          </a:solidFill>
                        </a:rPr>
                        <a:t> 6,0</a:t>
                      </a:r>
                      <a:endParaRPr lang="nl-NL" sz="2000" cap="none" spc="0">
                        <a:solidFill>
                          <a:schemeClr val="tx1"/>
                        </a:solidFill>
                      </a:endParaRPr>
                    </a:p>
                  </a:txBody>
                  <a:tcPr marL="144557" marR="144557" marT="144557" marB="144557">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959852518"/>
                  </a:ext>
                </a:extLst>
              </a:tr>
              <a:tr h="536467">
                <a:tc>
                  <a:txBody>
                    <a:bodyPr/>
                    <a:lstStyle/>
                    <a:p>
                      <a:r>
                        <a:rPr lang="nl-NL" sz="2000" cap="none" spc="0">
                          <a:solidFill>
                            <a:schemeClr val="tx1"/>
                          </a:solidFill>
                        </a:rPr>
                        <a:t>Enkelbladig isolatieglas </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nl-NL" sz="2000" cap="none" spc="0">
                          <a:solidFill>
                            <a:schemeClr val="tx1"/>
                          </a:solidFill>
                        </a:rPr>
                        <a:t>3,6 - 3,8</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758189843"/>
                  </a:ext>
                </a:extLst>
              </a:tr>
              <a:tr h="536467">
                <a:tc>
                  <a:txBody>
                    <a:bodyPr/>
                    <a:lstStyle/>
                    <a:p>
                      <a:r>
                        <a:rPr lang="nl-NL" sz="2000" cap="none" spc="0">
                          <a:solidFill>
                            <a:schemeClr val="tx1"/>
                          </a:solidFill>
                        </a:rPr>
                        <a:t>Dun isolatieglas met spouw </a:t>
                      </a:r>
                    </a:p>
                  </a:txBody>
                  <a:tcPr marL="144557" marR="144557" marT="144557" marB="144557">
                    <a:lnL w="12700" cmpd="sng">
                      <a:noFill/>
                      <a:prstDash val="solid"/>
                    </a:lnL>
                    <a:lnR w="12700" cmpd="sng">
                      <a:noFill/>
                      <a:prstDash val="solid"/>
                    </a:lnR>
                    <a:lnT w="12700" cmpd="sng">
                      <a:noFill/>
                      <a:prstDash val="solid"/>
                    </a:lnT>
                    <a:lnB w="12700" cmpd="sng">
                      <a:noFill/>
                      <a:prstDash val="solid"/>
                    </a:lnB>
                    <a:noFill/>
                  </a:tcPr>
                </a:tc>
                <a:tc>
                  <a:txBody>
                    <a:bodyPr/>
                    <a:lstStyle/>
                    <a:p>
                      <a:r>
                        <a:rPr lang="nl-NL" sz="2000" cap="none" spc="0">
                          <a:solidFill>
                            <a:schemeClr val="tx1"/>
                          </a:solidFill>
                        </a:rPr>
                        <a:t>1,0 - 1,5 </a:t>
                      </a:r>
                    </a:p>
                  </a:txBody>
                  <a:tcPr marL="144557" marR="144557" marT="144557" marB="14455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48534605"/>
                  </a:ext>
                </a:extLst>
              </a:tr>
              <a:tr h="536467">
                <a:tc>
                  <a:txBody>
                    <a:bodyPr/>
                    <a:lstStyle/>
                    <a:p>
                      <a:r>
                        <a:rPr lang="nl-NL" sz="2000" cap="none" spc="0">
                          <a:solidFill>
                            <a:schemeClr val="tx1"/>
                          </a:solidFill>
                        </a:rPr>
                        <a:t>Regulier HR++ glas </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nl-NL" sz="2000" cap="none" spc="0">
                          <a:solidFill>
                            <a:schemeClr val="tx1"/>
                          </a:solidFill>
                        </a:rPr>
                        <a:t>1,0 - 1,2 </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591831718"/>
                  </a:ext>
                </a:extLst>
              </a:tr>
              <a:tr h="536467">
                <a:tc>
                  <a:txBody>
                    <a:bodyPr/>
                    <a:lstStyle/>
                    <a:p>
                      <a:r>
                        <a:rPr lang="nl-NL" sz="2000" cap="none" spc="0" dirty="0">
                          <a:solidFill>
                            <a:schemeClr val="tx1"/>
                          </a:solidFill>
                        </a:rPr>
                        <a:t>Enkel glas met </a:t>
                      </a:r>
                      <a:r>
                        <a:rPr lang="nl-NL" sz="2000" cap="none" spc="0" dirty="0" err="1">
                          <a:solidFill>
                            <a:schemeClr val="tx1"/>
                          </a:solidFill>
                        </a:rPr>
                        <a:t>achterzet</a:t>
                      </a:r>
                      <a:r>
                        <a:rPr lang="nl-NL" sz="2000" cap="none" spc="0" dirty="0">
                          <a:solidFill>
                            <a:schemeClr val="tx1"/>
                          </a:solidFill>
                        </a:rPr>
                        <a:t> beglazing </a:t>
                      </a:r>
                    </a:p>
                  </a:txBody>
                  <a:tcPr marL="144557" marR="144557" marT="144557" marB="144557">
                    <a:lnL w="12700" cmpd="sng">
                      <a:noFill/>
                      <a:prstDash val="solid"/>
                    </a:lnL>
                    <a:lnR w="12700" cmpd="sng">
                      <a:noFill/>
                      <a:prstDash val="solid"/>
                    </a:lnR>
                    <a:lnT w="12700" cmpd="sng">
                      <a:noFill/>
                      <a:prstDash val="solid"/>
                    </a:lnT>
                    <a:lnB w="12700" cmpd="sng">
                      <a:noFill/>
                      <a:prstDash val="solid"/>
                    </a:lnB>
                    <a:noFill/>
                  </a:tcPr>
                </a:tc>
                <a:tc>
                  <a:txBody>
                    <a:bodyPr/>
                    <a:lstStyle/>
                    <a:p>
                      <a:r>
                        <a:rPr lang="nl-NL" sz="2000" cap="none" spc="0">
                          <a:solidFill>
                            <a:schemeClr val="tx1"/>
                          </a:solidFill>
                        </a:rPr>
                        <a:t>2,0 </a:t>
                      </a:r>
                    </a:p>
                  </a:txBody>
                  <a:tcPr marL="144557" marR="144557" marT="144557" marB="14455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402706109"/>
                  </a:ext>
                </a:extLst>
              </a:tr>
              <a:tr h="536467">
                <a:tc>
                  <a:txBody>
                    <a:bodyPr/>
                    <a:lstStyle/>
                    <a:p>
                      <a:r>
                        <a:rPr lang="nl-NL" sz="2000" cap="none" spc="0">
                          <a:solidFill>
                            <a:schemeClr val="tx1"/>
                          </a:solidFill>
                        </a:rPr>
                        <a:t>Enkel glas met zware gordijnen </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nl-NL" sz="2000" cap="none" spc="0">
                          <a:solidFill>
                            <a:schemeClr val="tx1"/>
                          </a:solidFill>
                        </a:rPr>
                        <a:t>3,3 </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151388098"/>
                  </a:ext>
                </a:extLst>
              </a:tr>
              <a:tr h="536467">
                <a:tc>
                  <a:txBody>
                    <a:bodyPr/>
                    <a:lstStyle/>
                    <a:p>
                      <a:r>
                        <a:rPr lang="nl-NL" sz="2000" cap="none" spc="0">
                          <a:solidFill>
                            <a:schemeClr val="tx1"/>
                          </a:solidFill>
                        </a:rPr>
                        <a:t>Enkel glas met luiken </a:t>
                      </a:r>
                    </a:p>
                  </a:txBody>
                  <a:tcPr marL="144557" marR="144557" marT="144557" marB="144557">
                    <a:lnL w="12700" cmpd="sng">
                      <a:noFill/>
                      <a:prstDash val="solid"/>
                    </a:lnL>
                    <a:lnR w="12700" cmpd="sng">
                      <a:noFill/>
                      <a:prstDash val="solid"/>
                    </a:lnR>
                    <a:lnT w="12700" cmpd="sng">
                      <a:noFill/>
                      <a:prstDash val="solid"/>
                    </a:lnT>
                    <a:lnB w="12700" cmpd="sng">
                      <a:noFill/>
                      <a:prstDash val="solid"/>
                    </a:lnB>
                    <a:noFill/>
                  </a:tcPr>
                </a:tc>
                <a:tc>
                  <a:txBody>
                    <a:bodyPr/>
                    <a:lstStyle/>
                    <a:p>
                      <a:r>
                        <a:rPr lang="nl-NL" sz="2000" cap="none" spc="0">
                          <a:solidFill>
                            <a:schemeClr val="tx1"/>
                          </a:solidFill>
                        </a:rPr>
                        <a:t>2,0 </a:t>
                      </a:r>
                    </a:p>
                  </a:txBody>
                  <a:tcPr marL="144557" marR="144557" marT="144557" marB="14455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66271341"/>
                  </a:ext>
                </a:extLst>
              </a:tr>
              <a:tr h="536467">
                <a:tc>
                  <a:txBody>
                    <a:bodyPr/>
                    <a:lstStyle/>
                    <a:p>
                      <a:r>
                        <a:rPr lang="nl-NL" sz="2000" cap="none" spc="0" err="1">
                          <a:solidFill>
                            <a:schemeClr val="tx1"/>
                          </a:solidFill>
                        </a:rPr>
                        <a:t>Achterzet</a:t>
                      </a:r>
                      <a:r>
                        <a:rPr lang="nl-NL" sz="2000" cap="none" spc="0">
                          <a:solidFill>
                            <a:schemeClr val="tx1"/>
                          </a:solidFill>
                        </a:rPr>
                        <a:t> beglazing met luiken </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nl-NL" sz="2000" cap="none" spc="0" dirty="0">
                          <a:solidFill>
                            <a:schemeClr val="tx1"/>
                          </a:solidFill>
                        </a:rPr>
                        <a:t>1,4 </a:t>
                      </a:r>
                    </a:p>
                  </a:txBody>
                  <a:tcPr marL="144557" marR="144557" marT="144557" marB="14455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231075876"/>
                  </a:ext>
                </a:extLst>
              </a:tr>
            </a:tbl>
          </a:graphicData>
        </a:graphic>
      </p:graphicFrame>
    </p:spTree>
    <p:extLst>
      <p:ext uri="{BB962C8B-B14F-4D97-AF65-F5344CB8AC3E}">
        <p14:creationId xmlns:p14="http://schemas.microsoft.com/office/powerpoint/2010/main" val="4252308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0A3FD1-3AA5-43EE-B3CA-43DB2FAE095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kierdichting</a:t>
            </a:r>
          </a:p>
        </p:txBody>
      </p:sp>
      <p:sp>
        <p:nvSpPr>
          <p:cNvPr id="3" name="Tijdelijke aanduiding voor inhoud 2">
            <a:extLst>
              <a:ext uri="{FF2B5EF4-FFF2-40B4-BE49-F238E27FC236}">
                <a16:creationId xmlns:a16="http://schemas.microsoft.com/office/drawing/2014/main" id="{240DB65E-410F-4D1D-8DDA-738215A02C99}"/>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Scheelt ongeveer 50 tot 100m3 gas per woning</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Gerelateerde afbeelding">
            <a:extLst>
              <a:ext uri="{FF2B5EF4-FFF2-40B4-BE49-F238E27FC236}">
                <a16:creationId xmlns:a16="http://schemas.microsoft.com/office/drawing/2014/main" id="{9EB5B3A0-FE80-4031-BE7A-5DA3BFC5C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822" y="885280"/>
            <a:ext cx="6553545" cy="509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20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Luiken: binnen en buiten</a:t>
            </a:r>
          </a:p>
        </p:txBody>
      </p:sp>
      <p:cxnSp>
        <p:nvCxnSpPr>
          <p:cNvPr id="77" name="Straight Connector 7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270" name="Picture 2" descr="Afbeeldingsresultaat voor oude binnenluiken"/>
          <p:cNvPicPr>
            <a:picLocks noChangeAspect="1"/>
          </p:cNvPicPr>
          <p:nvPr/>
        </p:nvPicPr>
        <p:blipFill rotWithShape="1">
          <a:blip r:embed="rId3">
            <a:extLst>
              <a:ext uri="{28A0092B-C50C-407E-A947-70E740481C1C}">
                <a14:useLocalDpi xmlns:a14="http://schemas.microsoft.com/office/drawing/2010/main" val="0"/>
              </a:ext>
            </a:extLst>
          </a:blip>
          <a:srcRect l="79" r="-2" b="-2"/>
          <a:stretch/>
        </p:blipFill>
        <p:spPr>
          <a:xfrm>
            <a:off x="317635" y="321733"/>
            <a:ext cx="4160452" cy="6214534"/>
          </a:xfrm>
          <a:prstGeom prst="rect">
            <a:avLst/>
          </a:prstGeom>
        </p:spPr>
      </p:pic>
      <p:pic>
        <p:nvPicPr>
          <p:cNvPr id="11268" name="Picture 4" descr="Afbeeldingsresultaat voor boerderij luiken"/>
          <p:cNvPicPr>
            <a:picLocks noChangeAspect="1" noChangeArrowheads="1"/>
          </p:cNvPicPr>
          <p:nvPr/>
        </p:nvPicPr>
        <p:blipFill rotWithShape="1">
          <a:blip r:embed="rId4">
            <a:extLst>
              <a:ext uri="{28A0092B-C50C-407E-A947-70E740481C1C}">
                <a14:useLocalDpi xmlns:a14="http://schemas.microsoft.com/office/drawing/2010/main" val="0"/>
              </a:ext>
            </a:extLst>
          </a:blip>
          <a:srcRect r="2" b="166"/>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21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39056" y="10"/>
            <a:ext cx="7552944" cy="6857990"/>
          </a:xfrm>
          <a:prstGeom prst="rect">
            <a:avLst/>
          </a:prstGeom>
          <a:effectLst/>
        </p:spPr>
      </p:pic>
      <p:sp>
        <p:nvSpPr>
          <p:cNvPr id="2" name="Titel 1"/>
          <p:cNvSpPr>
            <a:spLocks noGrp="1"/>
          </p:cNvSpPr>
          <p:nvPr>
            <p:ph type="title"/>
          </p:nvPr>
        </p:nvSpPr>
        <p:spPr>
          <a:xfrm>
            <a:off x="423645" y="1450902"/>
            <a:ext cx="6997575" cy="894734"/>
          </a:xfrm>
          <a:solidFill>
            <a:srgbClr val="FFFFFF">
              <a:alpha val="45882"/>
            </a:srgbClr>
          </a:solidFill>
        </p:spPr>
        <p:txBody>
          <a:bodyPr>
            <a:normAutofit/>
          </a:bodyPr>
          <a:lstStyle/>
          <a:p>
            <a:pPr>
              <a:lnSpc>
                <a:spcPct val="70000"/>
              </a:lnSpc>
            </a:pPr>
            <a:r>
              <a:rPr lang="nl-NL" sz="3700" dirty="0"/>
              <a:t>Monumenten in stijl verduurzamen:</a:t>
            </a:r>
          </a:p>
        </p:txBody>
      </p:sp>
      <p:sp>
        <p:nvSpPr>
          <p:cNvPr id="3" name="Tijdelijke aanduiding voor inhoud 2"/>
          <p:cNvSpPr>
            <a:spLocks noGrp="1"/>
          </p:cNvSpPr>
          <p:nvPr>
            <p:ph idx="1"/>
          </p:nvPr>
        </p:nvSpPr>
        <p:spPr>
          <a:xfrm>
            <a:off x="397565" y="2556626"/>
            <a:ext cx="3902832" cy="3667193"/>
          </a:xfrm>
        </p:spPr>
        <p:txBody>
          <a:bodyPr>
            <a:normAutofit/>
          </a:bodyPr>
          <a:lstStyle/>
          <a:p>
            <a:pPr marL="0" indent="0">
              <a:buNone/>
            </a:pPr>
            <a:r>
              <a:rPr lang="nl-NL" sz="2400" dirty="0"/>
              <a:t>Het linker (stalen) raam is origineel. Het rechter raam geeft een totaal ander beeld:</a:t>
            </a:r>
          </a:p>
          <a:p>
            <a:pPr marL="342900" indent="-342900">
              <a:buFontTx/>
              <a:buChar char="-"/>
            </a:pPr>
            <a:r>
              <a:rPr lang="nl-NL" sz="2400" dirty="0"/>
              <a:t>Te dikke roeden;</a:t>
            </a:r>
          </a:p>
          <a:p>
            <a:pPr marL="342900" indent="-342900">
              <a:buFontTx/>
              <a:buChar char="-"/>
            </a:pPr>
            <a:r>
              <a:rPr lang="nl-NL" sz="2400" dirty="0"/>
              <a:t>Hout i.p.v. staal;</a:t>
            </a:r>
          </a:p>
          <a:p>
            <a:pPr marL="342900" indent="-342900">
              <a:buFontTx/>
              <a:buChar char="-"/>
            </a:pPr>
            <a:r>
              <a:rPr lang="nl-NL" sz="2400" dirty="0"/>
              <a:t>Ventilatievoorziening teveel aanwezig.</a:t>
            </a:r>
          </a:p>
          <a:p>
            <a:endParaRPr lang="nl-NL" sz="1800" dirty="0"/>
          </a:p>
        </p:txBody>
      </p:sp>
      <p:sp>
        <p:nvSpPr>
          <p:cNvPr id="8" name="Tekstvak 7"/>
          <p:cNvSpPr txBox="1"/>
          <p:nvPr/>
        </p:nvSpPr>
        <p:spPr>
          <a:xfrm>
            <a:off x="9119828" y="6626087"/>
            <a:ext cx="2555341" cy="246221"/>
          </a:xfrm>
          <a:prstGeom prst="rect">
            <a:avLst/>
          </a:prstGeom>
          <a:solidFill>
            <a:schemeClr val="bg1">
              <a:lumMod val="95000"/>
            </a:schemeClr>
          </a:solidFill>
        </p:spPr>
        <p:txBody>
          <a:bodyPr wrap="square" rtlCol="0">
            <a:spAutoFit/>
          </a:bodyPr>
          <a:lstStyle/>
          <a:p>
            <a:r>
              <a:rPr lang="nl-NL" sz="1000" i="1" dirty="0"/>
              <a:t>Bron: Rijksdienst voor het Cultureel Erfgoed</a:t>
            </a:r>
          </a:p>
        </p:txBody>
      </p:sp>
    </p:spTree>
    <p:extLst>
      <p:ext uri="{BB962C8B-B14F-4D97-AF65-F5344CB8AC3E}">
        <p14:creationId xmlns:p14="http://schemas.microsoft.com/office/powerpoint/2010/main" val="1405521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fbeeldingsresultaat voor duette luxaflex"/>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965430" y="629268"/>
            <a:ext cx="6586491" cy="1286160"/>
          </a:xfrm>
        </p:spPr>
        <p:txBody>
          <a:bodyPr anchor="b">
            <a:normAutofit/>
          </a:bodyPr>
          <a:lstStyle/>
          <a:p>
            <a:r>
              <a:rPr lang="nl-NL" dirty="0"/>
              <a:t>Isolerende raamdecoratie</a:t>
            </a:r>
          </a:p>
        </p:txBody>
      </p:sp>
      <p:pic>
        <p:nvPicPr>
          <p:cNvPr id="8" name="Picture 2" descr="Afbeeldingsresultaat voor duette luxaflex"/>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080934" y="2303782"/>
            <a:ext cx="6309360" cy="456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664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Afbeelding met binnen, houten, vloer, muur&#10;&#10;Beschrijving is gegenereerd met zeer hoge betrouwbaarheid">
            <a:extLst>
              <a:ext uri="{FF2B5EF4-FFF2-40B4-BE49-F238E27FC236}">
                <a16:creationId xmlns:a16="http://schemas.microsoft.com/office/drawing/2014/main" id="{4A1E384A-294F-4562-9F5F-6687CD4A1A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dirty="0"/>
              <a:t>Daken isoleren</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idx="1"/>
          </p:nvPr>
        </p:nvSpPr>
        <p:spPr>
          <a:xfrm>
            <a:off x="525516" y="3417573"/>
            <a:ext cx="4593021" cy="3089241"/>
          </a:xfrm>
        </p:spPr>
        <p:txBody>
          <a:bodyPr anchor="ctr">
            <a:normAutofit lnSpcReduction="10000"/>
          </a:bodyPr>
          <a:lstStyle/>
          <a:p>
            <a:pPr marL="0" indent="0">
              <a:buNone/>
            </a:pPr>
            <a:r>
              <a:rPr lang="en-US" sz="1800" dirty="0"/>
              <a:t>Van </a:t>
            </a:r>
            <a:r>
              <a:rPr lang="en-US" sz="1800" dirty="0" err="1"/>
              <a:t>buitenaf</a:t>
            </a:r>
            <a:r>
              <a:rPr lang="en-US" sz="1800" dirty="0"/>
              <a:t> </a:t>
            </a:r>
            <a:r>
              <a:rPr lang="en-US" sz="1800" dirty="0" err="1"/>
              <a:t>isoleren</a:t>
            </a:r>
            <a:r>
              <a:rPr lang="en-US" sz="1800" dirty="0"/>
              <a:t>:</a:t>
            </a:r>
          </a:p>
          <a:p>
            <a:pPr marL="0" indent="0">
              <a:buNone/>
            </a:pPr>
            <a:endParaRPr lang="en-US" sz="1800" dirty="0"/>
          </a:p>
          <a:p>
            <a:pPr marL="0" indent="0">
              <a:buNone/>
            </a:pPr>
            <a:r>
              <a:rPr lang="en-US" sz="1800" dirty="0" err="1"/>
              <a:t>Voordeel</a:t>
            </a:r>
            <a:r>
              <a:rPr lang="en-US" sz="1800" dirty="0"/>
              <a:t>:</a:t>
            </a:r>
          </a:p>
          <a:p>
            <a:r>
              <a:rPr lang="en-US" sz="1800" dirty="0" err="1"/>
              <a:t>Gesloten</a:t>
            </a:r>
            <a:r>
              <a:rPr lang="en-US" sz="1800" dirty="0"/>
              <a:t> </a:t>
            </a:r>
            <a:r>
              <a:rPr lang="en-US" sz="1800" dirty="0" err="1"/>
              <a:t>isolatiedek</a:t>
            </a:r>
            <a:endParaRPr lang="en-US" sz="1800" dirty="0"/>
          </a:p>
          <a:p>
            <a:r>
              <a:rPr lang="en-US" sz="1800" dirty="0" err="1"/>
              <a:t>Fraaie</a:t>
            </a:r>
            <a:r>
              <a:rPr lang="en-US" sz="1800" dirty="0"/>
              <a:t> </a:t>
            </a:r>
            <a:r>
              <a:rPr lang="en-US" sz="1800" dirty="0" err="1"/>
              <a:t>dakconstructie</a:t>
            </a:r>
            <a:r>
              <a:rPr lang="en-US" sz="1800" dirty="0"/>
              <a:t> </a:t>
            </a:r>
            <a:r>
              <a:rPr lang="en-US" sz="1800" dirty="0" err="1"/>
              <a:t>geheel</a:t>
            </a:r>
            <a:r>
              <a:rPr lang="en-US" sz="1800" dirty="0"/>
              <a:t> in </a:t>
            </a:r>
            <a:r>
              <a:rPr lang="en-US" sz="1800" dirty="0" err="1"/>
              <a:t>zicht</a:t>
            </a:r>
            <a:endParaRPr lang="en-US" sz="1800" dirty="0"/>
          </a:p>
          <a:p>
            <a:endParaRPr lang="en-US" sz="1800" dirty="0"/>
          </a:p>
          <a:p>
            <a:pPr marL="0" indent="0">
              <a:buNone/>
            </a:pPr>
            <a:r>
              <a:rPr lang="en-US" sz="1800" dirty="0" err="1"/>
              <a:t>Mogelijk</a:t>
            </a:r>
            <a:r>
              <a:rPr lang="en-US" sz="1800" dirty="0"/>
              <a:t> </a:t>
            </a:r>
            <a:r>
              <a:rPr lang="en-US" sz="1800" dirty="0" err="1"/>
              <a:t>nadeel</a:t>
            </a:r>
            <a:r>
              <a:rPr lang="en-US" sz="1800" dirty="0"/>
              <a:t>:</a:t>
            </a:r>
          </a:p>
          <a:p>
            <a:r>
              <a:rPr lang="en-US" sz="1800" dirty="0" err="1"/>
              <a:t>Dikte</a:t>
            </a:r>
            <a:r>
              <a:rPr lang="en-US" sz="1800" dirty="0"/>
              <a:t> </a:t>
            </a:r>
            <a:r>
              <a:rPr lang="en-US" sz="1800" dirty="0" err="1"/>
              <a:t>toename</a:t>
            </a:r>
            <a:r>
              <a:rPr lang="en-US" sz="1800" dirty="0"/>
              <a:t> </a:t>
            </a:r>
            <a:r>
              <a:rPr lang="en-US" sz="1800" dirty="0" err="1"/>
              <a:t>buitenzijde</a:t>
            </a:r>
            <a:r>
              <a:rPr lang="en-US" sz="1800" dirty="0"/>
              <a:t> (</a:t>
            </a:r>
            <a:r>
              <a:rPr lang="en-US" sz="1800" dirty="0" err="1"/>
              <a:t>dakgoten</a:t>
            </a:r>
            <a:r>
              <a:rPr lang="en-US" sz="1800" dirty="0"/>
              <a:t>, </a:t>
            </a:r>
            <a:r>
              <a:rPr lang="en-US" sz="1800" dirty="0" err="1"/>
              <a:t>schoorstenen</a:t>
            </a:r>
            <a:r>
              <a:rPr lang="en-US" sz="1800" dirty="0"/>
              <a:t>, </a:t>
            </a:r>
            <a:r>
              <a:rPr lang="en-US" sz="1800" dirty="0" err="1"/>
              <a:t>windveren</a:t>
            </a:r>
            <a:r>
              <a:rPr lang="en-US" sz="1800" dirty="0"/>
              <a:t>, etc.)</a:t>
            </a:r>
          </a:p>
          <a:p>
            <a:pPr marL="0" indent="0">
              <a:buNone/>
            </a:pPr>
            <a:endParaRPr lang="en-US" sz="1600" dirty="0"/>
          </a:p>
        </p:txBody>
      </p:sp>
    </p:spTree>
    <p:extLst>
      <p:ext uri="{BB962C8B-B14F-4D97-AF65-F5344CB8AC3E}">
        <p14:creationId xmlns:p14="http://schemas.microsoft.com/office/powerpoint/2010/main" val="1229187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fbeeldingsresultaat voor dakisolatie binnenkant"/>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69190" y="10"/>
            <a:ext cx="752280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94805" y="640263"/>
            <a:ext cx="3759240" cy="1344975"/>
          </a:xfrm>
        </p:spPr>
        <p:txBody>
          <a:bodyPr>
            <a:normAutofit/>
          </a:bodyPr>
          <a:lstStyle/>
          <a:p>
            <a:r>
              <a:rPr lang="nl-NL" sz="4000"/>
              <a:t>Daken isoleren</a:t>
            </a:r>
          </a:p>
        </p:txBody>
      </p:sp>
      <p:sp>
        <p:nvSpPr>
          <p:cNvPr id="11" name="Content Placeholder 10"/>
          <p:cNvSpPr>
            <a:spLocks noGrp="1"/>
          </p:cNvSpPr>
          <p:nvPr>
            <p:ph idx="1"/>
          </p:nvPr>
        </p:nvSpPr>
        <p:spPr>
          <a:xfrm>
            <a:off x="594110" y="2121763"/>
            <a:ext cx="3764826" cy="3773010"/>
          </a:xfrm>
        </p:spPr>
        <p:txBody>
          <a:bodyPr>
            <a:normAutofit/>
          </a:bodyPr>
          <a:lstStyle/>
          <a:p>
            <a:pPr marL="0" indent="0">
              <a:buNone/>
            </a:pPr>
            <a:r>
              <a:rPr lang="en-US" sz="1800"/>
              <a:t>Van binnenuit isoleren:</a:t>
            </a:r>
          </a:p>
          <a:p>
            <a:pPr marL="0" indent="0">
              <a:buNone/>
            </a:pPr>
            <a:endParaRPr lang="en-US" sz="1800"/>
          </a:p>
          <a:p>
            <a:pPr marL="0" indent="0">
              <a:buNone/>
            </a:pPr>
            <a:r>
              <a:rPr lang="en-US" sz="1800"/>
              <a:t>Voordeel:</a:t>
            </a:r>
          </a:p>
          <a:p>
            <a:r>
              <a:rPr lang="en-US" sz="1800"/>
              <a:t>Geen dikte toename buiten</a:t>
            </a:r>
          </a:p>
          <a:p>
            <a:r>
              <a:rPr lang="en-US" sz="1800"/>
              <a:t>Makkelijker aan te brengen</a:t>
            </a:r>
          </a:p>
          <a:p>
            <a:endParaRPr lang="en-US" sz="1800"/>
          </a:p>
          <a:p>
            <a:pPr marL="0" indent="0">
              <a:buNone/>
            </a:pPr>
            <a:r>
              <a:rPr lang="en-US" sz="1800"/>
              <a:t>Mogelijk nadeel:</a:t>
            </a:r>
          </a:p>
          <a:p>
            <a:r>
              <a:rPr lang="en-US" sz="1800"/>
              <a:t>Bouwfysische risico’s</a:t>
            </a:r>
          </a:p>
          <a:p>
            <a:r>
              <a:rPr lang="en-US" sz="1800"/>
              <a:t>Dakconstructie is niet meer (geheel) zichtbaar.</a:t>
            </a:r>
          </a:p>
          <a:p>
            <a:pPr marL="0" indent="0">
              <a:buNone/>
            </a:pPr>
            <a:endParaRPr lang="en-US" sz="1800"/>
          </a:p>
        </p:txBody>
      </p:sp>
    </p:spTree>
    <p:extLst>
      <p:ext uri="{BB962C8B-B14F-4D97-AF65-F5344CB8AC3E}">
        <p14:creationId xmlns:p14="http://schemas.microsoft.com/office/powerpoint/2010/main" val="2182141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fbeeldingsresultaat voor isolatiefolie dak">
            <a:extLst>
              <a:ext uri="{FF2B5EF4-FFF2-40B4-BE49-F238E27FC236}">
                <a16:creationId xmlns:a16="http://schemas.microsoft.com/office/drawing/2014/main" id="{80A70206-E028-4308-B28A-A1DB26019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08" b="14878"/>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567C97E-8EEE-43BB-B248-74DFC6C838D9}"/>
              </a:ext>
            </a:extLst>
          </p:cNvPr>
          <p:cNvSpPr>
            <a:spLocks noGrp="1"/>
          </p:cNvSpPr>
          <p:nvPr>
            <p:ph type="title"/>
          </p:nvPr>
        </p:nvSpPr>
        <p:spPr>
          <a:xfrm>
            <a:off x="804998" y="4551037"/>
            <a:ext cx="5021782" cy="1509931"/>
          </a:xfrm>
        </p:spPr>
        <p:txBody>
          <a:bodyPr>
            <a:normAutofit/>
          </a:bodyPr>
          <a:lstStyle/>
          <a:p>
            <a:r>
              <a:rPr lang="nl-NL" sz="4000">
                <a:solidFill>
                  <a:srgbClr val="000000"/>
                </a:solidFill>
              </a:rPr>
              <a:t>Isolerende dakfolies</a:t>
            </a:r>
          </a:p>
        </p:txBody>
      </p:sp>
      <p:sp>
        <p:nvSpPr>
          <p:cNvPr id="3" name="Tijdelijke aanduiding voor inhoud 2">
            <a:extLst>
              <a:ext uri="{FF2B5EF4-FFF2-40B4-BE49-F238E27FC236}">
                <a16:creationId xmlns:a16="http://schemas.microsoft.com/office/drawing/2014/main" id="{E7ABB16C-4EC6-44E8-8B18-15FDD1B58CD8}"/>
              </a:ext>
            </a:extLst>
          </p:cNvPr>
          <p:cNvSpPr>
            <a:spLocks noGrp="1"/>
          </p:cNvSpPr>
          <p:nvPr>
            <p:ph idx="1"/>
          </p:nvPr>
        </p:nvSpPr>
        <p:spPr>
          <a:xfrm>
            <a:off x="5345723" y="4107766"/>
            <a:ext cx="6625883" cy="2750234"/>
          </a:xfrm>
        </p:spPr>
        <p:txBody>
          <a:bodyPr anchor="ctr">
            <a:normAutofit fontScale="47500" lnSpcReduction="20000"/>
          </a:bodyPr>
          <a:lstStyle/>
          <a:p>
            <a:pPr marL="0" indent="0">
              <a:buNone/>
            </a:pPr>
            <a:r>
              <a:rPr lang="nl-NL" sz="3500" i="1" dirty="0">
                <a:solidFill>
                  <a:srgbClr val="000000"/>
                </a:solidFill>
              </a:rPr>
              <a:t>Voordeel:</a:t>
            </a:r>
          </a:p>
          <a:p>
            <a:r>
              <a:rPr lang="nl-NL" sz="3500" dirty="0">
                <a:solidFill>
                  <a:srgbClr val="000000"/>
                </a:solidFill>
              </a:rPr>
              <a:t>Geringe dikte toename</a:t>
            </a:r>
          </a:p>
          <a:p>
            <a:r>
              <a:rPr lang="nl-NL" sz="3500" dirty="0">
                <a:solidFill>
                  <a:srgbClr val="000000"/>
                </a:solidFill>
              </a:rPr>
              <a:t>Redelijke isolatiewaarden</a:t>
            </a:r>
          </a:p>
          <a:p>
            <a:pPr marL="0" indent="0">
              <a:buNone/>
            </a:pPr>
            <a:endParaRPr lang="nl-NL" sz="3500" dirty="0">
              <a:solidFill>
                <a:srgbClr val="000000"/>
              </a:solidFill>
            </a:endParaRPr>
          </a:p>
          <a:p>
            <a:pPr marL="0" indent="0">
              <a:buNone/>
            </a:pPr>
            <a:r>
              <a:rPr lang="nl-NL" sz="3500" i="1" dirty="0">
                <a:solidFill>
                  <a:srgbClr val="000000"/>
                </a:solidFill>
              </a:rPr>
              <a:t>Nadeel:</a:t>
            </a:r>
          </a:p>
          <a:p>
            <a:r>
              <a:rPr lang="nl-NL" sz="3500" dirty="0">
                <a:solidFill>
                  <a:srgbClr val="000000"/>
                </a:solidFill>
              </a:rPr>
              <a:t>Risico’s op inwendige condensatie</a:t>
            </a:r>
          </a:p>
          <a:p>
            <a:r>
              <a:rPr lang="nl-NL" sz="3500" dirty="0">
                <a:solidFill>
                  <a:srgbClr val="000000"/>
                </a:solidFill>
              </a:rPr>
              <a:t>Gehele dakbedekking en panlatten moeten gedemonteerd worden</a:t>
            </a:r>
          </a:p>
          <a:p>
            <a:r>
              <a:rPr lang="nl-NL" sz="3500" dirty="0">
                <a:solidFill>
                  <a:srgbClr val="000000"/>
                </a:solidFill>
              </a:rPr>
              <a:t>Isolatiewaarden staan ter discussie</a:t>
            </a:r>
          </a:p>
          <a:p>
            <a:r>
              <a:rPr lang="nl-NL" sz="3500" dirty="0">
                <a:solidFill>
                  <a:srgbClr val="000000"/>
                </a:solidFill>
              </a:rPr>
              <a:t>Bereik van mobiele telefoon</a:t>
            </a:r>
          </a:p>
          <a:p>
            <a:endParaRPr lang="nl-NL" sz="500" dirty="0">
              <a:solidFill>
                <a:srgbClr val="000000"/>
              </a:solidFill>
            </a:endParaRPr>
          </a:p>
        </p:txBody>
      </p:sp>
    </p:spTree>
    <p:extLst>
      <p:ext uri="{BB962C8B-B14F-4D97-AF65-F5344CB8AC3E}">
        <p14:creationId xmlns:p14="http://schemas.microsoft.com/office/powerpoint/2010/main" val="262647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fossiele energiebronnen"/>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965430" y="629268"/>
            <a:ext cx="6586491" cy="1286160"/>
          </a:xfrm>
        </p:spPr>
        <p:txBody>
          <a:bodyPr anchor="b">
            <a:normAutofit/>
          </a:bodyPr>
          <a:lstStyle/>
          <a:p>
            <a:r>
              <a:rPr lang="nl-NL" dirty="0"/>
              <a:t>Broeikaseffect:</a:t>
            </a:r>
          </a:p>
        </p:txBody>
      </p:sp>
      <p:sp>
        <p:nvSpPr>
          <p:cNvPr id="3" name="Tijdelijke aanduiding voor inhoud 2"/>
          <p:cNvSpPr>
            <a:spLocks noGrp="1"/>
          </p:cNvSpPr>
          <p:nvPr>
            <p:ph idx="1"/>
          </p:nvPr>
        </p:nvSpPr>
        <p:spPr>
          <a:xfrm>
            <a:off x="4965431" y="2115118"/>
            <a:ext cx="6586489" cy="4484466"/>
          </a:xfrm>
        </p:spPr>
        <p:txBody>
          <a:bodyPr>
            <a:normAutofit/>
          </a:bodyPr>
          <a:lstStyle/>
          <a:p>
            <a:pPr marL="0" indent="0">
              <a:lnSpc>
                <a:spcPct val="100000"/>
              </a:lnSpc>
              <a:buNone/>
            </a:pPr>
            <a:r>
              <a:rPr lang="nl-NL" sz="1900" dirty="0"/>
              <a:t>Fossiele brandstoffen zijn in grote mate veroorzaker van het broeikaseffect.</a:t>
            </a:r>
          </a:p>
          <a:p>
            <a:pPr marL="0" indent="0">
              <a:lnSpc>
                <a:spcPct val="70000"/>
              </a:lnSpc>
              <a:buNone/>
            </a:pPr>
            <a:endParaRPr lang="nl-NL" sz="1900" dirty="0"/>
          </a:p>
          <a:p>
            <a:pPr marL="0" indent="0">
              <a:lnSpc>
                <a:spcPct val="70000"/>
              </a:lnSpc>
              <a:buNone/>
            </a:pPr>
            <a:r>
              <a:rPr lang="nl-NL" sz="1900" dirty="0"/>
              <a:t>1 kWh stroom opgewekt door</a:t>
            </a:r>
          </a:p>
          <a:p>
            <a:pPr marL="0" indent="0">
              <a:lnSpc>
                <a:spcPct val="70000"/>
              </a:lnSpc>
              <a:buNone/>
            </a:pPr>
            <a:r>
              <a:rPr lang="nl-NL" sz="1900" dirty="0"/>
              <a:t>Windenergie		=	0 gram CO2</a:t>
            </a:r>
          </a:p>
          <a:p>
            <a:pPr marL="0" indent="0">
              <a:lnSpc>
                <a:spcPct val="70000"/>
              </a:lnSpc>
              <a:buNone/>
            </a:pPr>
            <a:r>
              <a:rPr lang="nl-NL" sz="1900" dirty="0"/>
              <a:t>Zonne-energie		=	0 gram CO2</a:t>
            </a:r>
          </a:p>
          <a:p>
            <a:pPr marL="0" indent="0">
              <a:lnSpc>
                <a:spcPct val="70000"/>
              </a:lnSpc>
              <a:buNone/>
            </a:pPr>
            <a:r>
              <a:rPr lang="nl-NL" sz="1900" dirty="0"/>
              <a:t>Energie uit gas		=          398 gram CO2</a:t>
            </a:r>
          </a:p>
          <a:p>
            <a:pPr marL="0" indent="0">
              <a:lnSpc>
                <a:spcPct val="70000"/>
              </a:lnSpc>
              <a:buNone/>
            </a:pPr>
            <a:r>
              <a:rPr lang="nl-NL" sz="1900" dirty="0"/>
              <a:t>Energie uit kolen		=          823 gram CO2</a:t>
            </a:r>
          </a:p>
          <a:p>
            <a:pPr marL="0" indent="0">
              <a:lnSpc>
                <a:spcPct val="70000"/>
              </a:lnSpc>
              <a:buNone/>
            </a:pPr>
            <a:endParaRPr lang="nl-NL" sz="1900" dirty="0"/>
          </a:p>
          <a:p>
            <a:pPr marL="0" indent="0">
              <a:lnSpc>
                <a:spcPct val="70000"/>
              </a:lnSpc>
              <a:buNone/>
            </a:pPr>
            <a:endParaRPr lang="nl-NL" sz="1900" dirty="0"/>
          </a:p>
          <a:p>
            <a:pPr marL="0" indent="0">
              <a:lnSpc>
                <a:spcPct val="70000"/>
              </a:lnSpc>
              <a:buNone/>
            </a:pPr>
            <a:endParaRPr lang="nl-NL" sz="1900" dirty="0"/>
          </a:p>
          <a:p>
            <a:pPr marL="0" indent="0">
              <a:lnSpc>
                <a:spcPct val="70000"/>
              </a:lnSpc>
              <a:buNone/>
            </a:pPr>
            <a:endParaRPr lang="nl-NL" sz="1900" dirty="0"/>
          </a:p>
        </p:txBody>
      </p:sp>
    </p:spTree>
    <p:extLst>
      <p:ext uri="{BB962C8B-B14F-4D97-AF65-F5344CB8AC3E}">
        <p14:creationId xmlns:p14="http://schemas.microsoft.com/office/powerpoint/2010/main" val="2358244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Afbeeldingsresultaat voor sedum dak"/>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804672" y="803049"/>
            <a:ext cx="3026664" cy="2470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482" name="Picture 2" descr="Afbeeldingsresultaat voor platdakisolati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804672" y="3461344"/>
            <a:ext cx="3026663"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116878" y="629266"/>
            <a:ext cx="6422849" cy="1676603"/>
          </a:xfrm>
        </p:spPr>
        <p:txBody>
          <a:bodyPr>
            <a:normAutofit/>
          </a:bodyPr>
          <a:lstStyle/>
          <a:p>
            <a:r>
              <a:rPr lang="nl-NL" dirty="0"/>
              <a:t>Platte daken</a:t>
            </a:r>
          </a:p>
        </p:txBody>
      </p:sp>
      <p:sp>
        <p:nvSpPr>
          <p:cNvPr id="3" name="Tijdelijke aanduiding voor inhoud 2"/>
          <p:cNvSpPr>
            <a:spLocks noGrp="1"/>
          </p:cNvSpPr>
          <p:nvPr>
            <p:ph idx="1"/>
          </p:nvPr>
        </p:nvSpPr>
        <p:spPr>
          <a:xfrm>
            <a:off x="5116880" y="2438400"/>
            <a:ext cx="6422848" cy="3785419"/>
          </a:xfrm>
        </p:spPr>
        <p:txBody>
          <a:bodyPr>
            <a:normAutofit/>
          </a:bodyPr>
          <a:lstStyle/>
          <a:p>
            <a:r>
              <a:rPr lang="nl-NL" sz="2000" dirty="0"/>
              <a:t>Diktetoename door isolatie aan buitenzijde</a:t>
            </a:r>
          </a:p>
          <a:p>
            <a:r>
              <a:rPr lang="nl-NL" sz="2000" dirty="0"/>
              <a:t>Kan resulteren in hogere boeien</a:t>
            </a:r>
          </a:p>
          <a:p>
            <a:r>
              <a:rPr lang="nl-NL" sz="2000" dirty="0"/>
              <a:t>Eventueel aan dakrandzijde dunnere isolatie </a:t>
            </a:r>
          </a:p>
          <a:p>
            <a:r>
              <a:rPr lang="nl-NL" sz="2000" dirty="0" err="1"/>
              <a:t>Sedumdak</a:t>
            </a:r>
            <a:r>
              <a:rPr lang="nl-NL" sz="2000" dirty="0"/>
              <a:t> zou een mogelijkheid zijn. Let wel op gewicht en diktetoename.</a:t>
            </a:r>
          </a:p>
          <a:p>
            <a:r>
              <a:rPr lang="nl-NL" sz="2000" dirty="0"/>
              <a:t>Tussen balklaag isoleren: let op ventilatie en dampremmers.</a:t>
            </a:r>
          </a:p>
        </p:txBody>
      </p:sp>
    </p:spTree>
    <p:extLst>
      <p:ext uri="{BB962C8B-B14F-4D97-AF65-F5344CB8AC3E}">
        <p14:creationId xmlns:p14="http://schemas.microsoft.com/office/powerpoint/2010/main" val="1397108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natuur-58-345219.jpg"/>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2800">
                <a:cs typeface="Arial" pitchFamily="34" charset="0"/>
              </a:rPr>
              <a:t>De milieubelasting van materialen:</a:t>
            </a:r>
            <a:br>
              <a:rPr lang="nl-NL" sz="2800">
                <a:cs typeface="Arial" pitchFamily="34" charset="0"/>
              </a:rPr>
            </a:br>
            <a:endParaRPr lang="nl-NL" sz="280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r>
              <a:rPr lang="nl-NL" sz="1100" dirty="0">
                <a:cs typeface="Arial" pitchFamily="34" charset="0"/>
              </a:rPr>
              <a:t>Zijn de grondstoffen hernieuwbaar</a:t>
            </a:r>
          </a:p>
          <a:p>
            <a:r>
              <a:rPr lang="nl-NL" sz="1100" dirty="0">
                <a:cs typeface="Arial" pitchFamily="34" charset="0"/>
              </a:rPr>
              <a:t>Afstand herkomst grondstoffen</a:t>
            </a:r>
          </a:p>
          <a:p>
            <a:r>
              <a:rPr lang="nl-NL" sz="1100" dirty="0">
                <a:cs typeface="Arial" pitchFamily="34" charset="0"/>
              </a:rPr>
              <a:t>Duurzame energiebronnen</a:t>
            </a:r>
          </a:p>
          <a:p>
            <a:r>
              <a:rPr lang="nl-NL" sz="1100" dirty="0">
                <a:cs typeface="Arial" pitchFamily="34" charset="0"/>
              </a:rPr>
              <a:t>Hergebruik productieafval</a:t>
            </a:r>
          </a:p>
          <a:p>
            <a:r>
              <a:rPr lang="nl-NL" sz="1100" dirty="0">
                <a:cs typeface="Arial" pitchFamily="34" charset="0"/>
              </a:rPr>
              <a:t>Afstand herkomst product</a:t>
            </a:r>
          </a:p>
          <a:p>
            <a:r>
              <a:rPr lang="nl-NL" sz="1100" dirty="0">
                <a:cs typeface="Arial" pitchFamily="34" charset="0"/>
              </a:rPr>
              <a:t>Onderhoud tijdens gebruik</a:t>
            </a:r>
          </a:p>
          <a:p>
            <a:r>
              <a:rPr lang="nl-NL" sz="1100" dirty="0">
                <a:cs typeface="Arial" pitchFamily="34" charset="0"/>
              </a:rPr>
              <a:t>Biologisch afbreekbaar</a:t>
            </a:r>
          </a:p>
          <a:p>
            <a:r>
              <a:rPr lang="nl-NL" sz="1100" dirty="0">
                <a:cs typeface="Arial" pitchFamily="34" charset="0"/>
              </a:rPr>
              <a:t>Hergebruik eindproduct</a:t>
            </a:r>
          </a:p>
          <a:p>
            <a:endParaRPr lang="nl-NL" sz="1100" dirty="0"/>
          </a:p>
        </p:txBody>
      </p:sp>
    </p:spTree>
    <p:extLst>
      <p:ext uri="{BB962C8B-B14F-4D97-AF65-F5344CB8AC3E}">
        <p14:creationId xmlns:p14="http://schemas.microsoft.com/office/powerpoint/2010/main" val="3314816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37">
            <a:extLst>
              <a:ext uri="{FF2B5EF4-FFF2-40B4-BE49-F238E27FC236}">
                <a16:creationId xmlns:a16="http://schemas.microsoft.com/office/drawing/2014/main" id="{7E6CA27E-BEE7-49F6-9FBE-99A7492AE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https://i.ytimg.com/vi/c6jYUZWl-1M/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8" b="-2"/>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838200" y="365125"/>
            <a:ext cx="10515600" cy="1325563"/>
          </a:xfrm>
        </p:spPr>
        <p:txBody>
          <a:bodyPr>
            <a:normAutofit/>
          </a:bodyPr>
          <a:lstStyle/>
          <a:p>
            <a:r>
              <a:rPr lang="nl-NL" dirty="0"/>
              <a:t>Duurzame bouwmaterialen</a:t>
            </a:r>
          </a:p>
        </p:txBody>
      </p:sp>
      <p:pic>
        <p:nvPicPr>
          <p:cNvPr id="4" name="Picture 2" descr="http://www.homatherm.com/wp-content/uploads/2014/02/HOMATHERM_holzFlex_Ru%CC%88ckstellfa%CC%88higkei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 r="1" b="1"/>
          <a:stretch/>
        </p:blipFill>
        <p:spPr bwMode="auto">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838200" y="2015406"/>
            <a:ext cx="5097779" cy="4065986"/>
          </a:xfrm>
        </p:spPr>
        <p:txBody>
          <a:bodyPr anchor="t">
            <a:normAutofit/>
          </a:bodyPr>
          <a:lstStyle/>
          <a:p>
            <a:r>
              <a:rPr lang="nl-NL" sz="2000" dirty="0">
                <a:solidFill>
                  <a:srgbClr val="FFFFFF"/>
                </a:solidFill>
              </a:rPr>
              <a:t>Vlas</a:t>
            </a:r>
          </a:p>
          <a:p>
            <a:r>
              <a:rPr lang="nl-NL" sz="2000" dirty="0">
                <a:solidFill>
                  <a:srgbClr val="FFFFFF"/>
                </a:solidFill>
              </a:rPr>
              <a:t>Houtvezel isolatie</a:t>
            </a:r>
          </a:p>
          <a:p>
            <a:r>
              <a:rPr lang="nl-NL" sz="2000" dirty="0">
                <a:solidFill>
                  <a:srgbClr val="FFFFFF"/>
                </a:solidFill>
              </a:rPr>
              <a:t>Cellulose (papiervlokken)</a:t>
            </a:r>
          </a:p>
          <a:p>
            <a:r>
              <a:rPr lang="nl-NL" sz="2000" dirty="0">
                <a:solidFill>
                  <a:srgbClr val="FFFFFF"/>
                </a:solidFill>
              </a:rPr>
              <a:t>Hout met een keurmerk</a:t>
            </a:r>
          </a:p>
          <a:p>
            <a:r>
              <a:rPr lang="nl-NL" sz="2000" dirty="0">
                <a:solidFill>
                  <a:srgbClr val="FFFFFF"/>
                </a:solidFill>
              </a:rPr>
              <a:t>Leemstuc</a:t>
            </a:r>
          </a:p>
          <a:p>
            <a:r>
              <a:rPr lang="nl-NL" sz="2000" dirty="0">
                <a:solidFill>
                  <a:srgbClr val="FFFFFF"/>
                </a:solidFill>
              </a:rPr>
              <a:t>Hergebruikte materialen</a:t>
            </a:r>
          </a:p>
          <a:p>
            <a:r>
              <a:rPr lang="nl-NL" sz="2000" dirty="0">
                <a:solidFill>
                  <a:srgbClr val="FFFFFF"/>
                </a:solidFill>
              </a:rPr>
              <a:t>Lijnolieverf</a:t>
            </a:r>
          </a:p>
          <a:p>
            <a:r>
              <a:rPr lang="nl-NL" sz="2000" dirty="0" err="1">
                <a:solidFill>
                  <a:srgbClr val="FFFFFF"/>
                </a:solidFill>
              </a:rPr>
              <a:t>Etc</a:t>
            </a:r>
            <a:r>
              <a:rPr lang="nl-NL" sz="2000" dirty="0">
                <a:solidFill>
                  <a:srgbClr val="FFFFFF"/>
                </a:solidFill>
              </a:rPr>
              <a:t>……</a:t>
            </a:r>
          </a:p>
        </p:txBody>
      </p:sp>
      <p:pic>
        <p:nvPicPr>
          <p:cNvPr id="15362" name="Picture 2" descr="Afbeeldingsresultaat voor leemstuc wit"/>
          <p:cNvPicPr>
            <a:picLocks noChangeAspect="1" noChangeArrowheads="1"/>
          </p:cNvPicPr>
          <p:nvPr/>
        </p:nvPicPr>
        <p:blipFill rotWithShape="1">
          <a:blip r:embed="rId4">
            <a:extLst>
              <a:ext uri="{28A0092B-C50C-407E-A947-70E740481C1C}">
                <a14:useLocalDpi xmlns:a14="http://schemas.microsoft.com/office/drawing/2010/main" val="0"/>
              </a:ext>
            </a:extLst>
          </a:blip>
          <a:srcRect r="2" b="1"/>
          <a:stretch/>
        </p:blipFill>
        <p:spPr bwMode="auto">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749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62001" y="803325"/>
            <a:ext cx="5314536" cy="1325563"/>
          </a:xfrm>
        </p:spPr>
        <p:txBody>
          <a:bodyPr>
            <a:normAutofit/>
          </a:bodyPr>
          <a:lstStyle/>
          <a:p>
            <a:r>
              <a:rPr lang="nl-NL"/>
              <a:t>Ongezonde materialen</a:t>
            </a:r>
          </a:p>
        </p:txBody>
      </p:sp>
      <p:sp>
        <p:nvSpPr>
          <p:cNvPr id="3" name="Tijdelijke aanduiding voor inhoud 2"/>
          <p:cNvSpPr>
            <a:spLocks noGrp="1"/>
          </p:cNvSpPr>
          <p:nvPr>
            <p:ph idx="1"/>
          </p:nvPr>
        </p:nvSpPr>
        <p:spPr>
          <a:xfrm>
            <a:off x="762000" y="2279018"/>
            <a:ext cx="5314543" cy="3375920"/>
          </a:xfrm>
        </p:spPr>
        <p:txBody>
          <a:bodyPr anchor="t">
            <a:normAutofit/>
          </a:bodyPr>
          <a:lstStyle/>
          <a:p>
            <a:r>
              <a:rPr lang="nl-NL" sz="1800"/>
              <a:t>Isoleren met PUR schuim</a:t>
            </a:r>
          </a:p>
          <a:p>
            <a:endParaRPr lang="nl-NL" sz="1800"/>
          </a:p>
          <a:p>
            <a:pPr marL="342900" indent="-342900">
              <a:buFontTx/>
              <a:buChar char="-"/>
            </a:pPr>
            <a:r>
              <a:rPr lang="nl-NL" sz="1800"/>
              <a:t>Constructie kan niet ademen </a:t>
            </a:r>
          </a:p>
          <a:p>
            <a:pPr marL="342900" indent="-342900">
              <a:buFontTx/>
              <a:buChar char="-"/>
            </a:pPr>
            <a:r>
              <a:rPr lang="nl-NL" sz="1800"/>
              <a:t>Afvoeren van bouwafval wordt kostbaar</a:t>
            </a:r>
          </a:p>
          <a:p>
            <a:pPr marL="342900" indent="-342900">
              <a:buFontTx/>
              <a:buChar char="-"/>
            </a:pPr>
            <a:r>
              <a:rPr lang="nl-NL" sz="1800"/>
              <a:t>PUR-dampen zijn giftig (ook na uitharding kunnen gezondheidsklachten ontstaan)</a:t>
            </a:r>
          </a:p>
          <a:p>
            <a:endParaRPr lang="nl-NL" sz="1800"/>
          </a:p>
        </p:txBody>
      </p:sp>
      <p:sp>
        <p:nvSpPr>
          <p:cNvPr id="19" name="Freeform: Shape 1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80" r="29349" b="-2"/>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1579"/>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fbeeldingsresultaat voor vochtplekken"/>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94805" y="640263"/>
            <a:ext cx="3759240" cy="1344975"/>
          </a:xfrm>
        </p:spPr>
        <p:txBody>
          <a:bodyPr>
            <a:normAutofit/>
          </a:bodyPr>
          <a:lstStyle/>
          <a:p>
            <a:r>
              <a:rPr lang="nl-NL" sz="4000" b="1" dirty="0">
                <a:solidFill>
                  <a:schemeClr val="bg1"/>
                </a:solidFill>
              </a:rPr>
              <a:t>Let op!</a:t>
            </a:r>
          </a:p>
        </p:txBody>
      </p:sp>
      <p:sp>
        <p:nvSpPr>
          <p:cNvPr id="3" name="Tijdelijke aanduiding voor inhoud 2"/>
          <p:cNvSpPr>
            <a:spLocks noGrp="1"/>
          </p:cNvSpPr>
          <p:nvPr>
            <p:ph idx="1"/>
          </p:nvPr>
        </p:nvSpPr>
        <p:spPr>
          <a:xfrm>
            <a:off x="594110" y="2121763"/>
            <a:ext cx="3764826" cy="3773010"/>
          </a:xfrm>
        </p:spPr>
        <p:txBody>
          <a:bodyPr>
            <a:normAutofit/>
          </a:bodyPr>
          <a:lstStyle/>
          <a:p>
            <a:pPr marL="0" indent="0">
              <a:buNone/>
            </a:pPr>
            <a:r>
              <a:rPr lang="nl-NL" dirty="0">
                <a:solidFill>
                  <a:schemeClr val="bg1"/>
                </a:solidFill>
              </a:rPr>
              <a:t>Isoleren = ventileren.</a:t>
            </a:r>
          </a:p>
          <a:p>
            <a:pPr marL="0" indent="0">
              <a:buNone/>
            </a:pPr>
            <a:r>
              <a:rPr lang="nl-NL" dirty="0">
                <a:solidFill>
                  <a:schemeClr val="bg1"/>
                </a:solidFill>
              </a:rPr>
              <a:t>Alles dichtstoppen veroorzaakt een ongezonde en vochtige leefomgeving. Vochtige lucht kost veel meer energie om op te warmen.</a:t>
            </a:r>
          </a:p>
        </p:txBody>
      </p:sp>
    </p:spTree>
    <p:extLst>
      <p:ext uri="{BB962C8B-B14F-4D97-AF65-F5344CB8AC3E}">
        <p14:creationId xmlns:p14="http://schemas.microsoft.com/office/powerpoint/2010/main" val="4658077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Afbeeldingsresultaat voor installaties">
            <a:extLst>
              <a:ext uri="{FF2B5EF4-FFF2-40B4-BE49-F238E27FC236}">
                <a16:creationId xmlns:a16="http://schemas.microsoft.com/office/drawing/2014/main" id="{BB447C39-573C-4DBA-BCC3-41740DA328C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19693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A78114E-9F2B-41C6-B872-A1CA3464E0ED}"/>
              </a:ext>
            </a:extLst>
          </p:cNvPr>
          <p:cNvSpPr>
            <a:spLocks noGrp="1"/>
          </p:cNvSpPr>
          <p:nvPr>
            <p:ph type="title"/>
          </p:nvPr>
        </p:nvSpPr>
        <p:spPr>
          <a:xfrm>
            <a:off x="1" y="4515729"/>
            <a:ext cx="12191980" cy="1546347"/>
          </a:xfrm>
          <a:solidFill>
            <a:srgbClr val="FFFFFF">
              <a:alpha val="50196"/>
            </a:srgbClr>
          </a:solidFill>
        </p:spPr>
        <p:txBody>
          <a:bodyPr vert="horz" lIns="91440" tIns="45720" rIns="91440" bIns="45720" rtlCol="0" anchor="ctr">
            <a:normAutofit/>
          </a:bodyPr>
          <a:lstStyle/>
          <a:p>
            <a:pPr algn="ctr"/>
            <a:r>
              <a:rPr lang="en-US" sz="6000" b="1" dirty="0">
                <a:solidFill>
                  <a:srgbClr val="00FF00"/>
                </a:solidFill>
              </a:rPr>
              <a:t>INSTALLATIE TECHNIEK</a:t>
            </a:r>
          </a:p>
        </p:txBody>
      </p:sp>
    </p:spTree>
    <p:extLst>
      <p:ext uri="{BB962C8B-B14F-4D97-AF65-F5344CB8AC3E}">
        <p14:creationId xmlns:p14="http://schemas.microsoft.com/office/powerpoint/2010/main" val="882974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as, buiten, boom, gebouw&#10;&#10;Beschrijving is gegenereerd met zeer hoge betrouwbaarheid">
            <a:extLst>
              <a:ext uri="{FF2B5EF4-FFF2-40B4-BE49-F238E27FC236}">
                <a16:creationId xmlns:a16="http://schemas.microsoft.com/office/drawing/2014/main" id="{230740DE-1DBA-4575-A574-D691BCF6365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
            <a:ext cx="12191980" cy="6857990"/>
          </a:xfrm>
          <a:prstGeom prst="rect">
            <a:avLst/>
          </a:prstGeom>
        </p:spPr>
      </p:pic>
      <p:sp>
        <p:nvSpPr>
          <p:cNvPr id="2" name="Titel 1">
            <a:extLst>
              <a:ext uri="{FF2B5EF4-FFF2-40B4-BE49-F238E27FC236}">
                <a16:creationId xmlns:a16="http://schemas.microsoft.com/office/drawing/2014/main" id="{FE5A61C5-818E-4D25-8628-C1ECE8793E53}"/>
              </a:ext>
            </a:extLst>
          </p:cNvPr>
          <p:cNvSpPr>
            <a:spLocks noGrp="1"/>
          </p:cNvSpPr>
          <p:nvPr>
            <p:ph type="title"/>
          </p:nvPr>
        </p:nvSpPr>
        <p:spPr>
          <a:xfrm>
            <a:off x="594805" y="4159"/>
            <a:ext cx="5221266" cy="1481500"/>
          </a:xfrm>
          <a:solidFill>
            <a:srgbClr val="FFFFFF">
              <a:alpha val="50196"/>
            </a:srgbClr>
          </a:solidFill>
        </p:spPr>
        <p:txBody>
          <a:bodyPr>
            <a:normAutofit/>
          </a:bodyPr>
          <a:lstStyle/>
          <a:p>
            <a:r>
              <a:rPr lang="nl-NL" sz="4000" dirty="0"/>
              <a:t>Zonne-energie</a:t>
            </a:r>
          </a:p>
        </p:txBody>
      </p:sp>
      <p:sp>
        <p:nvSpPr>
          <p:cNvPr id="3" name="Tijdelijke aanduiding voor inhoud 2">
            <a:extLst>
              <a:ext uri="{FF2B5EF4-FFF2-40B4-BE49-F238E27FC236}">
                <a16:creationId xmlns:a16="http://schemas.microsoft.com/office/drawing/2014/main" id="{72EFBF82-0F5F-49A0-B951-8DF957255AE9}"/>
              </a:ext>
            </a:extLst>
          </p:cNvPr>
          <p:cNvSpPr>
            <a:spLocks noGrp="1"/>
          </p:cNvSpPr>
          <p:nvPr>
            <p:ph idx="1"/>
          </p:nvPr>
        </p:nvSpPr>
        <p:spPr>
          <a:xfrm>
            <a:off x="594110" y="1669775"/>
            <a:ext cx="5235490" cy="2014329"/>
          </a:xfrm>
          <a:solidFill>
            <a:srgbClr val="FFFFFF">
              <a:alpha val="50196"/>
            </a:srgbClr>
          </a:solidFill>
        </p:spPr>
        <p:txBody>
          <a:bodyPr>
            <a:normAutofit/>
          </a:bodyPr>
          <a:lstStyle/>
          <a:p>
            <a:r>
              <a:rPr lang="nl-NL" sz="2400" dirty="0"/>
              <a:t>Wat niet gebruikt wordt , hoeft ook niet opgewekt te worden.</a:t>
            </a:r>
          </a:p>
          <a:p>
            <a:r>
              <a:rPr lang="nl-NL" sz="2400" dirty="0"/>
              <a:t>Collectieve zonneparken</a:t>
            </a:r>
          </a:p>
          <a:p>
            <a:r>
              <a:rPr lang="nl-NL" sz="2400" dirty="0"/>
              <a:t>Zonne energie op bijgebouwen</a:t>
            </a:r>
          </a:p>
          <a:p>
            <a:pPr marL="0" indent="0">
              <a:buNone/>
            </a:pPr>
            <a:endParaRPr lang="nl-NL" sz="2400" dirty="0"/>
          </a:p>
        </p:txBody>
      </p:sp>
      <p:pic>
        <p:nvPicPr>
          <p:cNvPr id="7" name="Afbeelding 6" descr="Afbeelding met gras, boom, buiten, lucht&#10;&#10;Beschrijving is gegenereerd met zeer hoge betrouwbaarheid">
            <a:extLst>
              <a:ext uri="{FF2B5EF4-FFF2-40B4-BE49-F238E27FC236}">
                <a16:creationId xmlns:a16="http://schemas.microsoft.com/office/drawing/2014/main" id="{B3497F98-2EAC-4880-AF7E-C1B0180F3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10" y="3933958"/>
            <a:ext cx="5207175" cy="2928191"/>
          </a:xfrm>
          <a:prstGeom prst="rect">
            <a:avLst/>
          </a:prstGeom>
        </p:spPr>
      </p:pic>
    </p:spTree>
    <p:extLst>
      <p:ext uri="{BB962C8B-B14F-4D97-AF65-F5344CB8AC3E}">
        <p14:creationId xmlns:p14="http://schemas.microsoft.com/office/powerpoint/2010/main" val="234969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Afbeeldingsresultaat voor schouwenburg zonnepaneel"/>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9173937" y="827678"/>
            <a:ext cx="2315724" cy="508675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2" descr="Afbeeldingsresultaat voor monument zonnepanelen"/>
          <p:cNvPicPr>
            <a:picLocks noChangeAspect="1"/>
          </p:cNvPicPr>
          <p:nvPr/>
        </p:nvPicPr>
        <p:blipFill rotWithShape="1">
          <a:blip r:embed="rId3" cstate="hqprint">
            <a:extLst>
              <a:ext uri="{28A0092B-C50C-407E-A947-70E740481C1C}">
                <a14:useLocalDpi xmlns:a14="http://schemas.microsoft.com/office/drawing/2010/main" val="0"/>
              </a:ext>
            </a:extLst>
          </a:blip>
          <a:srcRect b="-1"/>
          <a:stretch/>
        </p:blipFill>
        <p:spPr>
          <a:xfrm>
            <a:off x="5414729" y="2989903"/>
            <a:ext cx="3603723" cy="2922096"/>
          </a:xfrm>
          <a:prstGeom prst="rect">
            <a:avLst/>
          </a:prstGeom>
        </p:spPr>
      </p:pic>
      <p:pic>
        <p:nvPicPr>
          <p:cNvPr id="12294" name="Picture 6" descr="Afbeeldingsresultaat voor zonnepaneel monument"/>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3" b="-4"/>
          <a:stretch/>
        </p:blipFill>
        <p:spPr bwMode="auto">
          <a:xfrm>
            <a:off x="5414728" y="827678"/>
            <a:ext cx="3603723" cy="19967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55511" y="629266"/>
            <a:ext cx="3697511" cy="1676603"/>
          </a:xfrm>
        </p:spPr>
        <p:txBody>
          <a:bodyPr>
            <a:normAutofit/>
          </a:bodyPr>
          <a:lstStyle/>
          <a:p>
            <a:pPr algn="ctr">
              <a:lnSpc>
                <a:spcPct val="80000"/>
              </a:lnSpc>
            </a:pPr>
            <a:r>
              <a:rPr lang="nl-NL" sz="4000" dirty="0"/>
              <a:t>Zonne-energie op/bij monumenten</a:t>
            </a:r>
          </a:p>
        </p:txBody>
      </p:sp>
      <p:sp>
        <p:nvSpPr>
          <p:cNvPr id="12298" name="Content Placeholder 12297"/>
          <p:cNvSpPr>
            <a:spLocks noGrp="1"/>
          </p:cNvSpPr>
          <p:nvPr>
            <p:ph idx="1"/>
          </p:nvPr>
        </p:nvSpPr>
        <p:spPr>
          <a:xfrm>
            <a:off x="555513" y="2438400"/>
            <a:ext cx="3697510" cy="3785419"/>
          </a:xfrm>
        </p:spPr>
        <p:txBody>
          <a:bodyPr>
            <a:normAutofit/>
          </a:bodyPr>
          <a:lstStyle/>
          <a:p>
            <a:pPr>
              <a:buClr>
                <a:srgbClr val="5C5D39"/>
              </a:buClr>
            </a:pPr>
            <a:r>
              <a:rPr lang="en-US" sz="2000" dirty="0" err="1"/>
              <a:t>Regelgeving</a:t>
            </a:r>
            <a:r>
              <a:rPr lang="en-US" sz="2000" dirty="0"/>
              <a:t> </a:t>
            </a:r>
            <a:r>
              <a:rPr lang="en-US" sz="2000" dirty="0" err="1"/>
              <a:t>varieert</a:t>
            </a:r>
            <a:endParaRPr lang="en-US" sz="2000" dirty="0"/>
          </a:p>
          <a:p>
            <a:pPr>
              <a:buClr>
                <a:srgbClr val="5C5D39"/>
              </a:buClr>
            </a:pPr>
            <a:r>
              <a:rPr lang="en-US" sz="2000" dirty="0" err="1"/>
              <a:t>Mogelijke</a:t>
            </a:r>
            <a:r>
              <a:rPr lang="en-US" sz="2000" dirty="0"/>
              <a:t> </a:t>
            </a:r>
            <a:r>
              <a:rPr lang="en-US" sz="2000" dirty="0" err="1"/>
              <a:t>opstellingen</a:t>
            </a:r>
            <a:r>
              <a:rPr lang="en-US" sz="2000" dirty="0"/>
              <a:t> op </a:t>
            </a:r>
            <a:r>
              <a:rPr lang="en-US" sz="2000" dirty="0" err="1"/>
              <a:t>platte</a:t>
            </a:r>
            <a:r>
              <a:rPr lang="en-US" sz="2000" dirty="0"/>
              <a:t> </a:t>
            </a:r>
            <a:r>
              <a:rPr lang="en-US" sz="2000" dirty="0" err="1"/>
              <a:t>daken</a:t>
            </a:r>
            <a:r>
              <a:rPr lang="en-US" sz="2000" dirty="0"/>
              <a:t> </a:t>
            </a:r>
          </a:p>
          <a:p>
            <a:pPr>
              <a:buClr>
                <a:srgbClr val="5C5D39"/>
              </a:buClr>
            </a:pPr>
            <a:r>
              <a:rPr lang="en-US" sz="2000" dirty="0" err="1"/>
              <a:t>Opstellingen</a:t>
            </a:r>
            <a:r>
              <a:rPr lang="en-US" sz="2000" dirty="0"/>
              <a:t> op </a:t>
            </a:r>
            <a:r>
              <a:rPr lang="en-US" sz="2000" dirty="0" err="1"/>
              <a:t>bijgebouwen</a:t>
            </a:r>
            <a:r>
              <a:rPr lang="en-US" sz="2000" dirty="0"/>
              <a:t> of </a:t>
            </a:r>
            <a:r>
              <a:rPr lang="en-US" sz="2000" dirty="0" err="1"/>
              <a:t>grondgebonden</a:t>
            </a:r>
            <a:endParaRPr lang="en-US" sz="2000" dirty="0"/>
          </a:p>
          <a:p>
            <a:pPr>
              <a:buClr>
                <a:srgbClr val="5C5D39"/>
              </a:buClr>
            </a:pPr>
            <a:endParaRPr lang="en-US" sz="2000" dirty="0"/>
          </a:p>
          <a:p>
            <a:pPr>
              <a:buClr>
                <a:srgbClr val="5C5D39"/>
              </a:buClr>
            </a:pPr>
            <a:r>
              <a:rPr lang="en-US" sz="2000" dirty="0" err="1"/>
              <a:t>Alternatief</a:t>
            </a:r>
            <a:r>
              <a:rPr lang="en-US" sz="2000" dirty="0"/>
              <a:t> is </a:t>
            </a:r>
            <a:r>
              <a:rPr lang="en-US" sz="2000" dirty="0" err="1"/>
              <a:t>zonne-energie</a:t>
            </a:r>
            <a:r>
              <a:rPr lang="en-US" sz="2000" dirty="0"/>
              <a:t> </a:t>
            </a:r>
            <a:r>
              <a:rPr lang="en-US" sz="2000" dirty="0" err="1"/>
              <a:t>uit</a:t>
            </a:r>
            <a:r>
              <a:rPr lang="en-US" sz="2000" dirty="0"/>
              <a:t> </a:t>
            </a:r>
            <a:r>
              <a:rPr lang="en-US" sz="2000" dirty="0" err="1"/>
              <a:t>collectieve</a:t>
            </a:r>
            <a:r>
              <a:rPr lang="en-US" sz="2000" dirty="0"/>
              <a:t> </a:t>
            </a:r>
            <a:r>
              <a:rPr lang="en-US" sz="2000" dirty="0" err="1"/>
              <a:t>parken</a:t>
            </a:r>
            <a:endParaRPr lang="en-US" sz="2000" dirty="0"/>
          </a:p>
          <a:p>
            <a:pPr>
              <a:buClr>
                <a:srgbClr val="5C5D39"/>
              </a:buClr>
            </a:pPr>
            <a:endParaRPr lang="en-US" sz="1800" dirty="0"/>
          </a:p>
        </p:txBody>
      </p:sp>
    </p:spTree>
    <p:extLst>
      <p:ext uri="{BB962C8B-B14F-4D97-AF65-F5344CB8AC3E}">
        <p14:creationId xmlns:p14="http://schemas.microsoft.com/office/powerpoint/2010/main" val="3125069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fbeeldingsresultaat voor mono pv"/>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48929" y="629266"/>
            <a:ext cx="3651467" cy="1676603"/>
          </a:xfrm>
        </p:spPr>
        <p:txBody>
          <a:bodyPr>
            <a:normAutofit/>
          </a:bodyPr>
          <a:lstStyle/>
          <a:p>
            <a:pPr>
              <a:lnSpc>
                <a:spcPct val="80000"/>
              </a:lnSpc>
            </a:pPr>
            <a:r>
              <a:rPr lang="nl-NL" sz="4100"/>
              <a:t>Verschillende soorten panelen:</a:t>
            </a:r>
          </a:p>
        </p:txBody>
      </p:sp>
      <p:sp>
        <p:nvSpPr>
          <p:cNvPr id="3" name="Tijdelijke aanduiding voor inhoud 2"/>
          <p:cNvSpPr>
            <a:spLocks noGrp="1"/>
          </p:cNvSpPr>
          <p:nvPr>
            <p:ph idx="1"/>
          </p:nvPr>
        </p:nvSpPr>
        <p:spPr>
          <a:xfrm>
            <a:off x="648931" y="2438400"/>
            <a:ext cx="3651466" cy="3785419"/>
          </a:xfrm>
        </p:spPr>
        <p:txBody>
          <a:bodyPr>
            <a:normAutofit/>
          </a:bodyPr>
          <a:lstStyle/>
          <a:p>
            <a:pPr marL="0" indent="0">
              <a:buNone/>
            </a:pPr>
            <a:r>
              <a:rPr lang="nl-NL" sz="1800"/>
              <a:t>Polykristallijne zonnepanelen </a:t>
            </a:r>
          </a:p>
          <a:p>
            <a:pPr marL="0" indent="0">
              <a:buNone/>
            </a:pPr>
            <a:endParaRPr lang="nl-NL" sz="1800"/>
          </a:p>
          <a:p>
            <a:pPr marL="0" indent="0">
              <a:buNone/>
            </a:pPr>
            <a:endParaRPr lang="nl-NL" sz="1800"/>
          </a:p>
        </p:txBody>
      </p:sp>
    </p:spTree>
    <p:extLst>
      <p:ext uri="{BB962C8B-B14F-4D97-AF65-F5344CB8AC3E}">
        <p14:creationId xmlns:p14="http://schemas.microsoft.com/office/powerpoint/2010/main" val="3547851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Gerelateerde afbeeldi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48929" y="629266"/>
            <a:ext cx="3651467" cy="1676603"/>
          </a:xfrm>
        </p:spPr>
        <p:txBody>
          <a:bodyPr>
            <a:normAutofit/>
          </a:bodyPr>
          <a:lstStyle/>
          <a:p>
            <a:pPr>
              <a:lnSpc>
                <a:spcPct val="80000"/>
              </a:lnSpc>
            </a:pPr>
            <a:r>
              <a:rPr lang="nl-NL" sz="4100"/>
              <a:t>Verschillende soorten panelen:</a:t>
            </a:r>
          </a:p>
        </p:txBody>
      </p:sp>
      <p:sp>
        <p:nvSpPr>
          <p:cNvPr id="3" name="Tijdelijke aanduiding voor inhoud 2"/>
          <p:cNvSpPr>
            <a:spLocks noGrp="1"/>
          </p:cNvSpPr>
          <p:nvPr>
            <p:ph idx="1"/>
          </p:nvPr>
        </p:nvSpPr>
        <p:spPr>
          <a:xfrm>
            <a:off x="648931" y="2438400"/>
            <a:ext cx="3651466" cy="3785419"/>
          </a:xfrm>
        </p:spPr>
        <p:txBody>
          <a:bodyPr>
            <a:normAutofit/>
          </a:bodyPr>
          <a:lstStyle/>
          <a:p>
            <a:pPr marL="0" indent="0">
              <a:buNone/>
            </a:pPr>
            <a:r>
              <a:rPr lang="nl-NL" sz="1800"/>
              <a:t>Monokristallijne</a:t>
            </a:r>
            <a:r>
              <a:rPr lang="nl-NL" sz="1800" dirty="0"/>
              <a:t> zonnepanelen </a:t>
            </a: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3999914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stadsgezicht">
            <a:extLst>
              <a:ext uri="{FF2B5EF4-FFF2-40B4-BE49-F238E27FC236}">
                <a16:creationId xmlns:a16="http://schemas.microsoft.com/office/drawing/2014/main" id="{A8193B27-707D-4768-A01F-FA54E706BD02}"/>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4423" r="2824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57D6EBD-67B4-463A-9F69-6D024705863A}"/>
              </a:ext>
            </a:extLst>
          </p:cNvPr>
          <p:cNvSpPr>
            <a:spLocks noGrp="1"/>
          </p:cNvSpPr>
          <p:nvPr>
            <p:ph type="title"/>
          </p:nvPr>
        </p:nvSpPr>
        <p:spPr>
          <a:xfrm>
            <a:off x="838201" y="1065862"/>
            <a:ext cx="3313164" cy="4726276"/>
          </a:xfrm>
        </p:spPr>
        <p:txBody>
          <a:bodyPr>
            <a:normAutofit/>
          </a:bodyPr>
          <a:lstStyle/>
          <a:p>
            <a:pPr algn="r"/>
            <a:r>
              <a:rPr lang="nl-NL" sz="3400" dirty="0" err="1"/>
              <a:t>Erfgoedsectorbod</a:t>
            </a:r>
            <a:r>
              <a:rPr lang="nl-NL" sz="3400" dirty="0"/>
              <a:t> klimaattafels</a:t>
            </a:r>
          </a:p>
        </p:txBody>
      </p:sp>
      <p:sp>
        <p:nvSpPr>
          <p:cNvPr id="3" name="Tijdelijke aanduiding voor inhoud 2">
            <a:extLst>
              <a:ext uri="{FF2B5EF4-FFF2-40B4-BE49-F238E27FC236}">
                <a16:creationId xmlns:a16="http://schemas.microsoft.com/office/drawing/2014/main" id="{BD37ABF8-CD06-4E20-9D65-48C8A0CAE13A}"/>
              </a:ext>
            </a:extLst>
          </p:cNvPr>
          <p:cNvSpPr>
            <a:spLocks noGrp="1"/>
          </p:cNvSpPr>
          <p:nvPr>
            <p:ph idx="1"/>
          </p:nvPr>
        </p:nvSpPr>
        <p:spPr>
          <a:xfrm>
            <a:off x="5155379" y="1631852"/>
            <a:ext cx="6534868" cy="4160286"/>
          </a:xfrm>
        </p:spPr>
        <p:txBody>
          <a:bodyPr anchor="ctr">
            <a:normAutofit/>
          </a:bodyPr>
          <a:lstStyle/>
          <a:p>
            <a:pPr marL="0" indent="0">
              <a:buNone/>
            </a:pPr>
            <a:r>
              <a:rPr lang="nl-NL" sz="2400" dirty="0"/>
              <a:t>40% CO2 reductie in 2030</a:t>
            </a:r>
          </a:p>
          <a:p>
            <a:pPr marL="0" indent="0">
              <a:buNone/>
            </a:pPr>
            <a:r>
              <a:rPr lang="nl-NL" sz="2400" dirty="0"/>
              <a:t>60% CO2 reductie in 2040</a:t>
            </a:r>
          </a:p>
          <a:p>
            <a:pPr marL="0" indent="0">
              <a:buNone/>
            </a:pPr>
            <a:r>
              <a:rPr lang="nl-NL" sz="2400" dirty="0"/>
              <a:t>over de gemiddelde monumentenvoorraad</a:t>
            </a:r>
          </a:p>
          <a:p>
            <a:endParaRPr lang="nl-NL" sz="2000" dirty="0">
              <a:solidFill>
                <a:srgbClr val="FFFFFF"/>
              </a:solidFill>
            </a:endParaRPr>
          </a:p>
        </p:txBody>
      </p:sp>
    </p:spTree>
    <p:extLst>
      <p:ext uri="{BB962C8B-B14F-4D97-AF65-F5344CB8AC3E}">
        <p14:creationId xmlns:p14="http://schemas.microsoft.com/office/powerpoint/2010/main" val="1463855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fbeeldingsresultaat voor zonnepan"/>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48929" y="629266"/>
            <a:ext cx="3667039" cy="1676603"/>
          </a:xfrm>
        </p:spPr>
        <p:txBody>
          <a:bodyPr>
            <a:normAutofit/>
          </a:bodyPr>
          <a:lstStyle/>
          <a:p>
            <a:pPr>
              <a:lnSpc>
                <a:spcPct val="80000"/>
              </a:lnSpc>
            </a:pPr>
            <a:r>
              <a:rPr lang="nl-NL" sz="4100"/>
              <a:t>Verschillende soorten panelen:</a:t>
            </a:r>
          </a:p>
        </p:txBody>
      </p:sp>
      <p:sp>
        <p:nvSpPr>
          <p:cNvPr id="3" name="Tijdelijke aanduiding voor inhoud 2"/>
          <p:cNvSpPr>
            <a:spLocks noGrp="1"/>
          </p:cNvSpPr>
          <p:nvPr>
            <p:ph idx="1"/>
          </p:nvPr>
        </p:nvSpPr>
        <p:spPr>
          <a:xfrm>
            <a:off x="648930" y="2438400"/>
            <a:ext cx="3667037" cy="3785419"/>
          </a:xfrm>
        </p:spPr>
        <p:txBody>
          <a:bodyPr>
            <a:normAutofit/>
          </a:bodyPr>
          <a:lstStyle/>
          <a:p>
            <a:pPr marL="0" indent="0">
              <a:buNone/>
            </a:pPr>
            <a:r>
              <a:rPr lang="nl-NL" sz="1800" dirty="0" err="1"/>
              <a:t>Zonnepan</a:t>
            </a:r>
            <a:r>
              <a:rPr lang="nl-NL" sz="1800" dirty="0"/>
              <a:t>, rendement lager dan reguliere panelen.</a:t>
            </a:r>
          </a:p>
          <a:p>
            <a:pPr marL="0" indent="0">
              <a:buNone/>
            </a:pPr>
            <a:r>
              <a:rPr lang="nl-NL" sz="1800" dirty="0"/>
              <a:t>Niet ter vervanging van historische dakbedekking.</a:t>
            </a: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1315329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fbeeldingsresultaat voor zonnecollecto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48929" y="629266"/>
            <a:ext cx="3667039" cy="1676603"/>
          </a:xfrm>
        </p:spPr>
        <p:txBody>
          <a:bodyPr>
            <a:normAutofit/>
          </a:bodyPr>
          <a:lstStyle/>
          <a:p>
            <a:r>
              <a:rPr lang="nl-NL" sz="3700"/>
              <a:t>Zonnecollectoren</a:t>
            </a:r>
          </a:p>
        </p:txBody>
      </p:sp>
      <p:sp>
        <p:nvSpPr>
          <p:cNvPr id="3" name="Tijdelijke aanduiding voor inhoud 2"/>
          <p:cNvSpPr>
            <a:spLocks noGrp="1"/>
          </p:cNvSpPr>
          <p:nvPr>
            <p:ph idx="1"/>
          </p:nvPr>
        </p:nvSpPr>
        <p:spPr>
          <a:xfrm>
            <a:off x="648930" y="2438400"/>
            <a:ext cx="3667037" cy="3785419"/>
          </a:xfrm>
        </p:spPr>
        <p:txBody>
          <a:bodyPr>
            <a:normAutofit/>
          </a:bodyPr>
          <a:lstStyle/>
          <a:p>
            <a:r>
              <a:rPr lang="nl-NL" sz="1800" dirty="0"/>
              <a:t>Door middel van zonnewarmte opwarming van water</a:t>
            </a:r>
          </a:p>
          <a:p>
            <a:r>
              <a:rPr lang="nl-NL" sz="1800" dirty="0"/>
              <a:t>In combinatie met andere systemen kan een zeer efficiënte installatie gemaakt worden.</a:t>
            </a:r>
          </a:p>
          <a:p>
            <a:r>
              <a:rPr lang="nl-NL" sz="1800" dirty="0"/>
              <a:t>Tevens in identieke maatvoering als reguliere pv panelen te verkrijgen voor een regelmatiger beeld.</a:t>
            </a:r>
          </a:p>
        </p:txBody>
      </p:sp>
    </p:spTree>
    <p:extLst>
      <p:ext uri="{BB962C8B-B14F-4D97-AF65-F5344CB8AC3E}">
        <p14:creationId xmlns:p14="http://schemas.microsoft.com/office/powerpoint/2010/main" val="2788897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q roof">
            <a:extLst>
              <a:ext uri="{FF2B5EF4-FFF2-40B4-BE49-F238E27FC236}">
                <a16:creationId xmlns:a16="http://schemas.microsoft.com/office/drawing/2014/main" id="{95813BEC-B32D-48E7-9E7E-1EFC18F4A8C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F6C3BAB-D606-4CE2-9659-3005EDC9A154}"/>
              </a:ext>
            </a:extLst>
          </p:cNvPr>
          <p:cNvSpPr>
            <a:spLocks noGrp="1"/>
          </p:cNvSpPr>
          <p:nvPr>
            <p:ph type="title"/>
          </p:nvPr>
        </p:nvSpPr>
        <p:spPr>
          <a:xfrm>
            <a:off x="523875" y="5317240"/>
            <a:ext cx="11210925" cy="744836"/>
          </a:xfrm>
          <a:solidFill>
            <a:srgbClr val="FFFFFF">
              <a:alpha val="50196"/>
            </a:srgbClr>
          </a:solidFill>
        </p:spPr>
        <p:txBody>
          <a:bodyPr vert="horz" lIns="91440" tIns="45720" rIns="91440" bIns="45720" rtlCol="0" anchor="ctr">
            <a:normAutofit/>
          </a:bodyPr>
          <a:lstStyle/>
          <a:p>
            <a:pPr algn="ctr"/>
            <a:r>
              <a:rPr lang="en-US" sz="3600" dirty="0" err="1">
                <a:solidFill>
                  <a:schemeClr val="tx1">
                    <a:lumMod val="85000"/>
                    <a:lumOff val="15000"/>
                  </a:schemeClr>
                </a:solidFill>
              </a:rPr>
              <a:t>Onzichtbare</a:t>
            </a:r>
            <a:r>
              <a:rPr lang="en-US" sz="3600" dirty="0">
                <a:solidFill>
                  <a:schemeClr val="tx1">
                    <a:lumMod val="85000"/>
                    <a:lumOff val="15000"/>
                  </a:schemeClr>
                </a:solidFill>
              </a:rPr>
              <a:t> </a:t>
            </a:r>
            <a:r>
              <a:rPr lang="en-US" sz="3600" dirty="0" err="1">
                <a:solidFill>
                  <a:schemeClr val="tx1">
                    <a:lumMod val="85000"/>
                    <a:lumOff val="15000"/>
                  </a:schemeClr>
                </a:solidFill>
              </a:rPr>
              <a:t>warmte</a:t>
            </a:r>
            <a:r>
              <a:rPr lang="en-US" sz="3600" dirty="0">
                <a:solidFill>
                  <a:schemeClr val="tx1">
                    <a:lumMod val="85000"/>
                    <a:lumOff val="15000"/>
                  </a:schemeClr>
                </a:solidFill>
              </a:rPr>
              <a:t> </a:t>
            </a:r>
            <a:r>
              <a:rPr lang="en-US" sz="3600" dirty="0" err="1">
                <a:solidFill>
                  <a:schemeClr val="tx1">
                    <a:lumMod val="85000"/>
                    <a:lumOff val="15000"/>
                  </a:schemeClr>
                </a:solidFill>
              </a:rPr>
              <a:t>opwekking</a:t>
            </a:r>
            <a:endParaRPr lang="en-US" sz="3600" dirty="0">
              <a:solidFill>
                <a:schemeClr val="tx1">
                  <a:lumMod val="85000"/>
                  <a:lumOff val="15000"/>
                </a:schemeClr>
              </a:solidFill>
            </a:endParaRPr>
          </a:p>
        </p:txBody>
      </p:sp>
    </p:spTree>
    <p:extLst>
      <p:ext uri="{BB962C8B-B14F-4D97-AF65-F5344CB8AC3E}">
        <p14:creationId xmlns:p14="http://schemas.microsoft.com/office/powerpoint/2010/main" val="2201198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wandverwarming">
            <a:extLst>
              <a:ext uri="{FF2B5EF4-FFF2-40B4-BE49-F238E27FC236}">
                <a16:creationId xmlns:a16="http://schemas.microsoft.com/office/drawing/2014/main" id="{B0E64792-C8BB-48C2-8F43-CC53F51C186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2C659B8-1417-49E5-B7D6-1F2F3B81AA50}"/>
              </a:ext>
            </a:extLst>
          </p:cNvPr>
          <p:cNvSpPr>
            <a:spLocks noGrp="1"/>
          </p:cNvSpPr>
          <p:nvPr>
            <p:ph type="title"/>
          </p:nvPr>
        </p:nvSpPr>
        <p:spPr>
          <a:xfrm>
            <a:off x="804998" y="798445"/>
            <a:ext cx="4803636" cy="1311664"/>
          </a:xfrm>
        </p:spPr>
        <p:txBody>
          <a:bodyPr>
            <a:normAutofit/>
          </a:bodyPr>
          <a:lstStyle/>
          <a:p>
            <a:r>
              <a:rPr lang="nl-NL" sz="4100" dirty="0">
                <a:solidFill>
                  <a:srgbClr val="000000"/>
                </a:solidFill>
              </a:rPr>
              <a:t>Aanvoertemperatuur van verwarming</a:t>
            </a:r>
          </a:p>
        </p:txBody>
      </p:sp>
      <p:sp>
        <p:nvSpPr>
          <p:cNvPr id="3" name="Tijdelijke aanduiding voor inhoud 2">
            <a:extLst>
              <a:ext uri="{FF2B5EF4-FFF2-40B4-BE49-F238E27FC236}">
                <a16:creationId xmlns:a16="http://schemas.microsoft.com/office/drawing/2014/main" id="{93B112C6-741A-4CDA-8B77-B2AE87A2C43D}"/>
              </a:ext>
            </a:extLst>
          </p:cNvPr>
          <p:cNvSpPr>
            <a:spLocks noGrp="1"/>
          </p:cNvSpPr>
          <p:nvPr>
            <p:ph idx="1"/>
          </p:nvPr>
        </p:nvSpPr>
        <p:spPr>
          <a:xfrm>
            <a:off x="804997" y="2272143"/>
            <a:ext cx="5441058" cy="3788830"/>
          </a:xfrm>
        </p:spPr>
        <p:txBody>
          <a:bodyPr anchor="ctr">
            <a:normAutofit/>
          </a:bodyPr>
          <a:lstStyle/>
          <a:p>
            <a:r>
              <a:rPr lang="nl-NL" dirty="0">
                <a:solidFill>
                  <a:srgbClr val="000000"/>
                </a:solidFill>
              </a:rPr>
              <a:t>Hoge temperatuur &gt; radiatoren</a:t>
            </a:r>
          </a:p>
          <a:p>
            <a:r>
              <a:rPr lang="nl-NL" dirty="0">
                <a:solidFill>
                  <a:srgbClr val="000000"/>
                </a:solidFill>
              </a:rPr>
              <a:t>Lage temperatuur &gt; vloer- en/of wandverwarming</a:t>
            </a:r>
          </a:p>
        </p:txBody>
      </p:sp>
    </p:spTree>
    <p:extLst>
      <p:ext uri="{BB962C8B-B14F-4D97-AF65-F5344CB8AC3E}">
        <p14:creationId xmlns:p14="http://schemas.microsoft.com/office/powerpoint/2010/main" val="94136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0121" y="5529884"/>
            <a:ext cx="5693783" cy="1096331"/>
          </a:xfrm>
        </p:spPr>
        <p:txBody>
          <a:bodyPr>
            <a:normAutofit/>
          </a:bodyPr>
          <a:lstStyle/>
          <a:p>
            <a:r>
              <a:rPr lang="nl-NL" sz="4000">
                <a:solidFill>
                  <a:srgbClr val="303030"/>
                </a:solidFill>
              </a:rPr>
              <a:t>Warmtepompen</a:t>
            </a:r>
          </a:p>
        </p:txBody>
      </p:sp>
      <p:pic>
        <p:nvPicPr>
          <p:cNvPr id="4" name="Picture 2" descr="werking warmtepomp"/>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50121" y="1912620"/>
            <a:ext cx="5941068" cy="209422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7534655" y="965199"/>
            <a:ext cx="4008101" cy="4020458"/>
          </a:xfrm>
        </p:spPr>
        <p:txBody>
          <a:bodyPr anchor="ctr">
            <a:normAutofit/>
          </a:bodyPr>
          <a:lstStyle/>
          <a:p>
            <a:r>
              <a:rPr lang="nl-NL" sz="1900" dirty="0"/>
              <a:t>Simpele uitleg: een klein temperatuurverschil uit de bodem, water of lucht wordt versterkt zodat deze geschikt is voor verwarming</a:t>
            </a:r>
          </a:p>
          <a:p>
            <a:endParaRPr lang="nl-NL" sz="1900" dirty="0"/>
          </a:p>
          <a:p>
            <a:r>
              <a:rPr lang="nl-NL" sz="1900" dirty="0"/>
              <a:t>Lucht / water </a:t>
            </a:r>
          </a:p>
          <a:p>
            <a:r>
              <a:rPr lang="nl-NL" sz="1900" dirty="0"/>
              <a:t>Water /  water</a:t>
            </a:r>
          </a:p>
          <a:p>
            <a:r>
              <a:rPr lang="nl-NL" sz="1900" dirty="0"/>
              <a:t>Aarde / water</a:t>
            </a:r>
          </a:p>
          <a:p>
            <a:endParaRPr lang="nl-NL" sz="1900" dirty="0"/>
          </a:p>
          <a:p>
            <a:pPr marL="0" indent="0">
              <a:buNone/>
            </a:pPr>
            <a:r>
              <a:rPr lang="nl-NL" sz="1900" dirty="0"/>
              <a:t>Zinvol i.c.m. laagtemperatuurverwarming en duurzame opwekking.</a:t>
            </a:r>
          </a:p>
          <a:p>
            <a:endParaRPr lang="nl-NL" sz="1900" dirty="0"/>
          </a:p>
        </p:txBody>
      </p:sp>
    </p:spTree>
    <p:extLst>
      <p:ext uri="{BB962C8B-B14F-4D97-AF65-F5344CB8AC3E}">
        <p14:creationId xmlns:p14="http://schemas.microsoft.com/office/powerpoint/2010/main" val="2855904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6A729B5-A138-4A4A-8CEF-64BF37632859}"/>
              </a:ext>
            </a:extLst>
          </p:cNvPr>
          <p:cNvSpPr>
            <a:spLocks noGrp="1"/>
          </p:cNvSpPr>
          <p:nvPr>
            <p:ph type="title"/>
          </p:nvPr>
        </p:nvSpPr>
        <p:spPr>
          <a:xfrm>
            <a:off x="833002" y="448253"/>
            <a:ext cx="10520702" cy="1325563"/>
          </a:xfrm>
        </p:spPr>
        <p:txBody>
          <a:bodyPr>
            <a:normAutofit/>
          </a:bodyPr>
          <a:lstStyle/>
          <a:p>
            <a:r>
              <a:rPr lang="nl-NL"/>
              <a:t>Biomassa</a:t>
            </a:r>
          </a:p>
        </p:txBody>
      </p:sp>
      <p:sp>
        <p:nvSpPr>
          <p:cNvPr id="3" name="Tijdelijke aanduiding voor inhoud 2">
            <a:extLst>
              <a:ext uri="{FF2B5EF4-FFF2-40B4-BE49-F238E27FC236}">
                <a16:creationId xmlns:a16="http://schemas.microsoft.com/office/drawing/2014/main" id="{C1F83D6C-75D3-42DE-8453-580D65AC926C}"/>
              </a:ext>
            </a:extLst>
          </p:cNvPr>
          <p:cNvSpPr>
            <a:spLocks noGrp="1"/>
          </p:cNvSpPr>
          <p:nvPr>
            <p:ph idx="1"/>
          </p:nvPr>
        </p:nvSpPr>
        <p:spPr>
          <a:xfrm>
            <a:off x="838200" y="2191807"/>
            <a:ext cx="4936067" cy="4320027"/>
          </a:xfrm>
        </p:spPr>
        <p:txBody>
          <a:bodyPr>
            <a:normAutofit lnSpcReduction="10000"/>
          </a:bodyPr>
          <a:lstStyle/>
          <a:p>
            <a:r>
              <a:rPr lang="nl-NL" sz="1400" dirty="0"/>
              <a:t>Hout</a:t>
            </a:r>
          </a:p>
          <a:p>
            <a:r>
              <a:rPr lang="nl-NL" sz="1400" dirty="0"/>
              <a:t>Snippers</a:t>
            </a:r>
          </a:p>
          <a:p>
            <a:r>
              <a:rPr lang="nl-NL" sz="1400" dirty="0"/>
              <a:t>Pellets</a:t>
            </a:r>
          </a:p>
          <a:p>
            <a:r>
              <a:rPr lang="nl-NL" sz="1400" dirty="0" err="1"/>
              <a:t>Etc</a:t>
            </a:r>
            <a:r>
              <a:rPr lang="nl-NL" sz="1400" dirty="0"/>
              <a:t>…</a:t>
            </a:r>
          </a:p>
          <a:p>
            <a:endParaRPr lang="nl-NL" sz="1400" dirty="0"/>
          </a:p>
          <a:p>
            <a:pPr marL="0" indent="0">
              <a:buNone/>
            </a:pPr>
            <a:r>
              <a:rPr lang="nl-NL" sz="1400" dirty="0"/>
              <a:t>Voordeel:</a:t>
            </a:r>
          </a:p>
          <a:p>
            <a:r>
              <a:rPr lang="nl-NL" sz="1400" dirty="0"/>
              <a:t>Hoge temperatuur aanvoer mogelijk</a:t>
            </a:r>
          </a:p>
          <a:p>
            <a:r>
              <a:rPr lang="nl-NL" sz="1400" dirty="0"/>
              <a:t>Kan nagenoeg klimaat neutraal</a:t>
            </a:r>
          </a:p>
          <a:p>
            <a:pPr marL="0" indent="0">
              <a:buNone/>
            </a:pPr>
            <a:endParaRPr lang="nl-NL" sz="1400" dirty="0"/>
          </a:p>
          <a:p>
            <a:pPr marL="0" indent="0">
              <a:buNone/>
            </a:pPr>
            <a:r>
              <a:rPr lang="nl-NL" sz="1400" dirty="0"/>
              <a:t>Nadeel:</a:t>
            </a:r>
          </a:p>
          <a:p>
            <a:r>
              <a:rPr lang="nl-NL" sz="1400" dirty="0"/>
              <a:t>Opslagruimte noodzakelijk</a:t>
            </a:r>
          </a:p>
          <a:p>
            <a:r>
              <a:rPr lang="nl-NL" sz="1400" dirty="0"/>
              <a:t>Maatregelen tegen fijnstof en rookoverlast</a:t>
            </a:r>
          </a:p>
          <a:p>
            <a:r>
              <a:rPr lang="nl-NL" sz="1400" dirty="0"/>
              <a:t>Geen sfeervolle vlam</a:t>
            </a:r>
          </a:p>
          <a:p>
            <a:r>
              <a:rPr lang="nl-NL" sz="1400" dirty="0"/>
              <a:t>Aanvoer van pellets is niet duurzaam</a:t>
            </a:r>
          </a:p>
        </p:txBody>
      </p:sp>
      <p:pic>
        <p:nvPicPr>
          <p:cNvPr id="6146" name="Picture 2" descr="Afbeeldingsresultaat voor biomassa">
            <a:extLst>
              <a:ext uri="{FF2B5EF4-FFF2-40B4-BE49-F238E27FC236}">
                <a16:creationId xmlns:a16="http://schemas.microsoft.com/office/drawing/2014/main" id="{5B2A942E-A78E-4366-9FF0-82A159BA3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0"/>
          <a:stretch/>
        </p:blipFill>
        <p:spPr bwMode="auto">
          <a:xfrm>
            <a:off x="6417734" y="2748207"/>
            <a:ext cx="4935970" cy="287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388946"/>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43">
            <a:extLst>
              <a:ext uri="{FF2B5EF4-FFF2-40B4-BE49-F238E27FC236}">
                <a16:creationId xmlns:a16="http://schemas.microsoft.com/office/drawing/2014/main" id="{9A4F1347-8CC2-4724-B8C0-29030ECE1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1" y="2657476"/>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E67D094D-A43E-4673-BDF6-0BF238085F33}"/>
              </a:ext>
            </a:extLst>
          </p:cNvPr>
          <p:cNvSpPr>
            <a:spLocks noGrp="1"/>
          </p:cNvSpPr>
          <p:nvPr>
            <p:ph type="title"/>
          </p:nvPr>
        </p:nvSpPr>
        <p:spPr>
          <a:xfrm>
            <a:off x="7200902" y="3320147"/>
            <a:ext cx="4152897" cy="2220042"/>
          </a:xfrm>
        </p:spPr>
        <p:txBody>
          <a:bodyPr>
            <a:normAutofit/>
          </a:bodyPr>
          <a:lstStyle/>
          <a:p>
            <a:r>
              <a:rPr lang="nl-NL" sz="3400" dirty="0">
                <a:solidFill>
                  <a:srgbClr val="FFFFFF"/>
                </a:solidFill>
              </a:rPr>
              <a:t>Infraroodverwarming</a:t>
            </a:r>
          </a:p>
        </p:txBody>
      </p:sp>
      <p:pic>
        <p:nvPicPr>
          <p:cNvPr id="2052" name="Picture 4" descr="Afbeeldingsresultaat voor infraroodverwarming">
            <a:extLst>
              <a:ext uri="{FF2B5EF4-FFF2-40B4-BE49-F238E27FC236}">
                <a16:creationId xmlns:a16="http://schemas.microsoft.com/office/drawing/2014/main" id="{9DAA2940-6B58-432C-8FD1-52EDFC9AB3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6283"/>
          <a:stretch/>
        </p:blipFill>
        <p:spPr bwMode="auto">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Afbeeldingsresultaat voor infrarood verwarming tapijt">
            <a:extLst>
              <a:ext uri="{FF2B5EF4-FFF2-40B4-BE49-F238E27FC236}">
                <a16:creationId xmlns:a16="http://schemas.microsoft.com/office/drawing/2014/main" id="{11E8A75B-7BA0-408B-A3A3-20042BB987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24" r="1" b="1"/>
          <a:stretch/>
        </p:blipFill>
        <p:spPr bwMode="auto">
          <a:xfrm>
            <a:off x="4687635" y="-3618"/>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8" name="Tijdelijke aanduiding voor inhoud 4"/>
          <p:cNvPicPr>
            <a:picLocks noChangeAspect="1"/>
          </p:cNvPicPr>
          <p:nvPr/>
        </p:nvPicPr>
        <p:blipFill rotWithShape="1">
          <a:blip r:embed="rId5">
            <a:extLst>
              <a:ext uri="{28A0092B-C50C-407E-A947-70E740481C1C}">
                <a14:useLocalDpi xmlns:a14="http://schemas.microsoft.com/office/drawing/2010/main" val="0"/>
              </a:ext>
            </a:extLst>
          </a:blip>
          <a:srcRect l="12147" r="11912" b="-4"/>
          <a:stretch/>
        </p:blipFill>
        <p:spPr>
          <a:xfrm>
            <a:off x="2283613" y="-3620"/>
            <a:ext cx="3393943" cy="250284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3" name="Picture 6" descr="Afbeeldingsresultaat voor infraroodverwarming">
            <a:extLst>
              <a:ext uri="{FF2B5EF4-FFF2-40B4-BE49-F238E27FC236}">
                <a16:creationId xmlns:a16="http://schemas.microsoft.com/office/drawing/2014/main" id="{B716FEF7-4C23-4019-8606-5ABC80EEAE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 b="8655"/>
          <a:stretch/>
        </p:blipFill>
        <p:spPr bwMode="auto">
          <a:xfrm>
            <a:off x="1"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sp>
        <p:nvSpPr>
          <p:cNvPr id="75"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Content Placeholder 9"/>
          <p:cNvSpPr>
            <a:spLocks noGrp="1"/>
          </p:cNvSpPr>
          <p:nvPr>
            <p:ph idx="1"/>
          </p:nvPr>
        </p:nvSpPr>
        <p:spPr>
          <a:xfrm>
            <a:off x="838201" y="2857500"/>
            <a:ext cx="4591050" cy="3223892"/>
          </a:xfrm>
        </p:spPr>
        <p:txBody>
          <a:bodyPr anchor="ctr">
            <a:normAutofit/>
          </a:bodyPr>
          <a:lstStyle/>
          <a:p>
            <a:r>
              <a:rPr lang="nl-NL" sz="2000" dirty="0">
                <a:solidFill>
                  <a:srgbClr val="FFFFFF"/>
                </a:solidFill>
              </a:rPr>
              <a:t>Klimaatneutraal bij gebruik duurzame energie (zonnepanelen)</a:t>
            </a:r>
          </a:p>
          <a:p>
            <a:r>
              <a:rPr lang="nl-NL" sz="2000" dirty="0">
                <a:solidFill>
                  <a:srgbClr val="FFFFFF"/>
                </a:solidFill>
              </a:rPr>
              <a:t>Verwarmen per kamer</a:t>
            </a:r>
          </a:p>
          <a:p>
            <a:r>
              <a:rPr lang="nl-NL" sz="2000" dirty="0">
                <a:solidFill>
                  <a:srgbClr val="FFFFFF"/>
                </a:solidFill>
              </a:rPr>
              <a:t>Circa 15% goedkoper in gebruik dan cv-verwarming zonder zonnepanelen</a:t>
            </a:r>
          </a:p>
          <a:p>
            <a:r>
              <a:rPr lang="nl-NL" sz="2000" dirty="0">
                <a:solidFill>
                  <a:srgbClr val="FFFFFF"/>
                </a:solidFill>
              </a:rPr>
              <a:t>Snelle reactietijd</a:t>
            </a:r>
          </a:p>
          <a:p>
            <a:r>
              <a:rPr lang="nl-NL" sz="2000" dirty="0">
                <a:solidFill>
                  <a:srgbClr val="FFFFFF"/>
                </a:solidFill>
              </a:rPr>
              <a:t>Zeer comfortabele warmte</a:t>
            </a:r>
          </a:p>
          <a:p>
            <a:r>
              <a:rPr lang="en-US" sz="2000" dirty="0">
                <a:solidFill>
                  <a:srgbClr val="FFFFFF"/>
                </a:solidFill>
              </a:rPr>
              <a:t>Eigen </a:t>
            </a:r>
            <a:r>
              <a:rPr lang="en-US" sz="2000" dirty="0" err="1">
                <a:solidFill>
                  <a:srgbClr val="FFFFFF"/>
                </a:solidFill>
              </a:rPr>
              <a:t>ontwerp</a:t>
            </a:r>
            <a:r>
              <a:rPr lang="en-US" sz="2000" dirty="0">
                <a:solidFill>
                  <a:srgbClr val="FFFFFF"/>
                </a:solidFill>
              </a:rPr>
              <a:t> </a:t>
            </a:r>
            <a:r>
              <a:rPr lang="en-US" sz="2000" dirty="0" err="1">
                <a:solidFill>
                  <a:srgbClr val="FFFFFF"/>
                </a:solidFill>
              </a:rPr>
              <a:t>mogelijk</a:t>
            </a:r>
            <a:endParaRPr lang="en-US" sz="2000" dirty="0">
              <a:solidFill>
                <a:srgbClr val="FFFFFF"/>
              </a:solidFill>
            </a:endParaRPr>
          </a:p>
        </p:txBody>
      </p:sp>
    </p:spTree>
    <p:extLst>
      <p:ext uri="{BB962C8B-B14F-4D97-AF65-F5344CB8AC3E}">
        <p14:creationId xmlns:p14="http://schemas.microsoft.com/office/powerpoint/2010/main" val="23722264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069940" y="365124"/>
            <a:ext cx="6172200" cy="1828800"/>
          </a:xfrm>
        </p:spPr>
        <p:txBody>
          <a:bodyPr>
            <a:normAutofit/>
          </a:bodyPr>
          <a:lstStyle/>
          <a:p>
            <a:r>
              <a:rPr lang="nl-NL"/>
              <a:t>Ledlampen</a:t>
            </a:r>
          </a:p>
        </p:txBody>
      </p:sp>
      <p:pic>
        <p:nvPicPr>
          <p:cNvPr id="8194" name="Picture 2" descr="Afbeeldingsresultaat voor ledlamp kroonluchte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142"/>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5069940" y="2322576"/>
            <a:ext cx="6172200" cy="3858768"/>
          </a:xfrm>
        </p:spPr>
        <p:txBody>
          <a:bodyPr>
            <a:normAutofit/>
          </a:bodyPr>
          <a:lstStyle/>
          <a:p>
            <a:pPr marL="0" indent="0">
              <a:buNone/>
            </a:pPr>
            <a:r>
              <a:rPr lang="nl-NL" sz="2400"/>
              <a:t>Een besparing van 35,- tot 50,- per jaar</a:t>
            </a:r>
          </a:p>
          <a:p>
            <a:pPr marL="0" indent="0">
              <a:buNone/>
            </a:pPr>
            <a:endParaRPr lang="nl-NL" sz="2400"/>
          </a:p>
        </p:txBody>
      </p:sp>
    </p:spTree>
    <p:extLst>
      <p:ext uri="{BB962C8B-B14F-4D97-AF65-F5344CB8AC3E}">
        <p14:creationId xmlns:p14="http://schemas.microsoft.com/office/powerpoint/2010/main" val="1251019232"/>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Gerelateerde afbeeldi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011" b="1487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a:t>Domotica</a:t>
            </a:r>
            <a:endParaRPr lang="nl-NL"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r>
              <a:rPr lang="nl-NL" sz="1800"/>
              <a:t>Een mogelijkheid om met beperkte draden schakelingen te maken. Aantasting van monumentale muren door leidingsleuven kan dus beperkt worden.</a:t>
            </a:r>
          </a:p>
          <a:p>
            <a:pPr marL="0" indent="0">
              <a:buNone/>
            </a:pPr>
            <a:endParaRPr lang="nl-NL" sz="1800"/>
          </a:p>
        </p:txBody>
      </p:sp>
    </p:spTree>
    <p:extLst>
      <p:ext uri="{BB962C8B-B14F-4D97-AF65-F5344CB8AC3E}">
        <p14:creationId xmlns:p14="http://schemas.microsoft.com/office/powerpoint/2010/main" val="58240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01098" y="1396289"/>
            <a:ext cx="6387102" cy="1325563"/>
          </a:xfrm>
        </p:spPr>
        <p:txBody>
          <a:bodyPr>
            <a:normAutofit/>
          </a:bodyPr>
          <a:lstStyle/>
          <a:p>
            <a:r>
              <a:rPr lang="nl-NL" sz="4100"/>
              <a:t>Stappenplan verduurzaming monumenten</a:t>
            </a:r>
          </a:p>
        </p:txBody>
      </p:sp>
      <p:sp>
        <p:nvSpPr>
          <p:cNvPr id="27" name="Freeform: Shape 11">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3">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652" y="197802"/>
            <a:ext cx="1895088" cy="2674180"/>
          </a:xfrm>
          <a:prstGeom prst="rect">
            <a:avLst/>
          </a:prstGeom>
        </p:spPr>
      </p:pic>
      <p:sp>
        <p:nvSpPr>
          <p:cNvPr id="29" name="Freeform: Shape 15">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081" y="4769963"/>
            <a:ext cx="1362710" cy="1922936"/>
          </a:xfrm>
          <a:prstGeom prst="rect">
            <a:avLst/>
          </a:prstGeom>
        </p:spPr>
      </p:pic>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3426955015"/>
              </p:ext>
            </p:extLst>
          </p:nvPr>
        </p:nvGraphicFramePr>
        <p:xfrm>
          <a:off x="805542" y="2871982"/>
          <a:ext cx="6382657" cy="318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852805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76ACD-AAF6-4CD2-AAA7-F5BC09B39802}"/>
              </a:ext>
            </a:extLst>
          </p:cNvPr>
          <p:cNvSpPr>
            <a:spLocks noGrp="1"/>
          </p:cNvSpPr>
          <p:nvPr>
            <p:ph type="title"/>
          </p:nvPr>
        </p:nvSpPr>
        <p:spPr/>
        <p:txBody>
          <a:bodyPr/>
          <a:lstStyle/>
          <a:p>
            <a:r>
              <a:rPr lang="nl-NL" dirty="0"/>
              <a:t>Wat is een energie-index?</a:t>
            </a:r>
          </a:p>
        </p:txBody>
      </p:sp>
      <p:pic>
        <p:nvPicPr>
          <p:cNvPr id="4" name="Picture 8" descr="Label en index1">
            <a:extLst>
              <a:ext uri="{FF2B5EF4-FFF2-40B4-BE49-F238E27FC236}">
                <a16:creationId xmlns:a16="http://schemas.microsoft.com/office/drawing/2014/main" id="{90CF91AE-03F2-44D3-870D-217401309D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8979" y="2660492"/>
            <a:ext cx="4726095" cy="2880000"/>
          </a:xfrm>
          <a:prstGeom prst="rect">
            <a:avLst/>
          </a:prstGeom>
          <a:noFill/>
          <a:ln>
            <a:noFill/>
          </a:ln>
        </p:spPr>
      </p:pic>
      <p:sp>
        <p:nvSpPr>
          <p:cNvPr id="8" name="Text Box 7">
            <a:extLst>
              <a:ext uri="{FF2B5EF4-FFF2-40B4-BE49-F238E27FC236}">
                <a16:creationId xmlns:a16="http://schemas.microsoft.com/office/drawing/2014/main" id="{8C22A758-677A-49B4-821A-C21F133B3E1C}"/>
              </a:ext>
            </a:extLst>
          </p:cNvPr>
          <p:cNvSpPr txBox="1"/>
          <p:nvPr/>
        </p:nvSpPr>
        <p:spPr>
          <a:xfrm>
            <a:off x="6935860" y="2626187"/>
            <a:ext cx="3884579" cy="289275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70000"/>
              </a:lnSpc>
              <a:spcAft>
                <a:spcPts val="0"/>
              </a:spcAft>
            </a:pPr>
            <a:r>
              <a:rPr lang="nl-NL" sz="1550" dirty="0">
                <a:solidFill>
                  <a:srgbClr val="3B3838"/>
                </a:solidFill>
                <a:effectLst/>
                <a:latin typeface="Century Gothic" panose="020B0502020202020204" pitchFamily="34" charset="0"/>
                <a:ea typeface="Times New Roman" panose="02020603050405020304" pitchFamily="18" charset="0"/>
                <a:cs typeface="Times New Roman" panose="02020603050405020304" pitchFamily="18" charset="0"/>
              </a:rPr>
              <a:t>Kleiner of gelijk aan 1,05</a:t>
            </a:r>
          </a:p>
          <a:p>
            <a:pPr>
              <a:lnSpc>
                <a:spcPct val="170000"/>
              </a:lnSpc>
              <a:spcAft>
                <a:spcPts val="0"/>
              </a:spcAft>
            </a:pPr>
            <a:r>
              <a:rPr lang="nl-NL" sz="1550" dirty="0">
                <a:solidFill>
                  <a:srgbClr val="3B3838"/>
                </a:solidFill>
                <a:effectLst/>
                <a:latin typeface="Century Gothic" panose="020B0502020202020204" pitchFamily="34" charset="0"/>
                <a:ea typeface="Times New Roman" panose="02020603050405020304" pitchFamily="18" charset="0"/>
                <a:cs typeface="Times New Roman" panose="02020603050405020304" pitchFamily="18" charset="0"/>
              </a:rPr>
              <a:t>1,06 – 1,15</a:t>
            </a:r>
          </a:p>
          <a:p>
            <a:pPr>
              <a:lnSpc>
                <a:spcPct val="170000"/>
              </a:lnSpc>
              <a:spcAft>
                <a:spcPts val="0"/>
              </a:spcAft>
            </a:pPr>
            <a:r>
              <a:rPr lang="nl-NL" sz="1550" dirty="0">
                <a:solidFill>
                  <a:srgbClr val="3B3838"/>
                </a:solidFill>
                <a:effectLst/>
                <a:latin typeface="Century Gothic" panose="020B0502020202020204" pitchFamily="34" charset="0"/>
                <a:ea typeface="Times New Roman" panose="02020603050405020304" pitchFamily="18" charset="0"/>
                <a:cs typeface="Times New Roman" panose="02020603050405020304" pitchFamily="18" charset="0"/>
              </a:rPr>
              <a:t>1,16 – 1,30</a:t>
            </a:r>
          </a:p>
          <a:p>
            <a:pPr>
              <a:lnSpc>
                <a:spcPct val="170000"/>
              </a:lnSpc>
              <a:spcAft>
                <a:spcPts val="0"/>
              </a:spcAft>
            </a:pPr>
            <a:r>
              <a:rPr lang="nl-NL" sz="1550" dirty="0">
                <a:solidFill>
                  <a:srgbClr val="3B3838"/>
                </a:solidFill>
                <a:effectLst/>
                <a:latin typeface="Century Gothic" panose="020B0502020202020204" pitchFamily="34" charset="0"/>
                <a:ea typeface="Times New Roman" panose="02020603050405020304" pitchFamily="18" charset="0"/>
                <a:cs typeface="Times New Roman" panose="02020603050405020304" pitchFamily="18" charset="0"/>
              </a:rPr>
              <a:t>1,31 – 1,45</a:t>
            </a:r>
          </a:p>
          <a:p>
            <a:pPr>
              <a:lnSpc>
                <a:spcPct val="170000"/>
              </a:lnSpc>
              <a:spcAft>
                <a:spcPts val="0"/>
              </a:spcAft>
            </a:pPr>
            <a:r>
              <a:rPr lang="nl-NL" sz="1550" dirty="0">
                <a:solidFill>
                  <a:srgbClr val="3B3838"/>
                </a:solidFill>
                <a:effectLst/>
                <a:latin typeface="Century Gothic" panose="020B0502020202020204" pitchFamily="34" charset="0"/>
                <a:ea typeface="Times New Roman" panose="02020603050405020304" pitchFamily="18" charset="0"/>
                <a:cs typeface="Times New Roman" panose="02020603050405020304" pitchFamily="18" charset="0"/>
              </a:rPr>
              <a:t>1,46 – 1,60</a:t>
            </a:r>
          </a:p>
          <a:p>
            <a:pPr>
              <a:lnSpc>
                <a:spcPct val="170000"/>
              </a:lnSpc>
              <a:spcAft>
                <a:spcPts val="0"/>
              </a:spcAft>
            </a:pPr>
            <a:r>
              <a:rPr lang="nl-NL" sz="1550" dirty="0">
                <a:solidFill>
                  <a:srgbClr val="3B3838"/>
                </a:solidFill>
                <a:effectLst/>
                <a:latin typeface="Century Gothic" panose="020B0502020202020204" pitchFamily="34" charset="0"/>
                <a:ea typeface="Times New Roman" panose="02020603050405020304" pitchFamily="18" charset="0"/>
                <a:cs typeface="Times New Roman" panose="02020603050405020304" pitchFamily="18" charset="0"/>
              </a:rPr>
              <a:t>1,61 – 1,75</a:t>
            </a:r>
          </a:p>
          <a:p>
            <a:pPr>
              <a:lnSpc>
                <a:spcPct val="170000"/>
              </a:lnSpc>
              <a:spcAft>
                <a:spcPts val="0"/>
              </a:spcAft>
            </a:pPr>
            <a:r>
              <a:rPr lang="nl-NL" sz="1550" dirty="0">
                <a:solidFill>
                  <a:srgbClr val="3B3838"/>
                </a:solidFill>
                <a:effectLst/>
                <a:latin typeface="Century Gothic" panose="020B0502020202020204" pitchFamily="34" charset="0"/>
                <a:ea typeface="Times New Roman" panose="02020603050405020304" pitchFamily="18" charset="0"/>
                <a:cs typeface="Times New Roman" panose="02020603050405020304" pitchFamily="18" charset="0"/>
              </a:rPr>
              <a:t>Meer dan 1,75</a:t>
            </a:r>
          </a:p>
        </p:txBody>
      </p:sp>
      <p:sp>
        <p:nvSpPr>
          <p:cNvPr id="6" name="Rechthoek 5">
            <a:extLst>
              <a:ext uri="{FF2B5EF4-FFF2-40B4-BE49-F238E27FC236}">
                <a16:creationId xmlns:a16="http://schemas.microsoft.com/office/drawing/2014/main" id="{B76C7594-4B7B-4871-94F2-AC196DDFF489}"/>
              </a:ext>
            </a:extLst>
          </p:cNvPr>
          <p:cNvSpPr/>
          <p:nvPr/>
        </p:nvSpPr>
        <p:spPr>
          <a:xfrm>
            <a:off x="838199" y="1364566"/>
            <a:ext cx="11105271" cy="1015663"/>
          </a:xfrm>
          <a:prstGeom prst="rect">
            <a:avLst/>
          </a:prstGeom>
        </p:spPr>
        <p:txBody>
          <a:bodyPr wrap="square">
            <a:spAutoFit/>
          </a:bodyPr>
          <a:lstStyle/>
          <a:p>
            <a:r>
              <a:rPr lang="nl-NL" sz="2000" dirty="0">
                <a:solidFill>
                  <a:srgbClr val="000000"/>
                </a:solidFill>
              </a:rPr>
              <a:t>Hoe lager de Energie-index hoe beter de energetische prestatie van het gebouw. De Energie-index wordt bepaald voor standaardomstandigheden, zodat gebouwen onderling op hun energetische prestaties vergelijkbaar zijn. Dit getal zegt niet alles over duurzaamheid.</a:t>
            </a:r>
            <a:endParaRPr lang="nl-NL" sz="2000" dirty="0"/>
          </a:p>
        </p:txBody>
      </p:sp>
      <p:sp>
        <p:nvSpPr>
          <p:cNvPr id="7" name="Tekstvak 6">
            <a:extLst>
              <a:ext uri="{FF2B5EF4-FFF2-40B4-BE49-F238E27FC236}">
                <a16:creationId xmlns:a16="http://schemas.microsoft.com/office/drawing/2014/main" id="{A0B0C7C2-78F0-407D-AF4E-FC7C3C4CC622}"/>
              </a:ext>
            </a:extLst>
          </p:cNvPr>
          <p:cNvSpPr txBox="1"/>
          <p:nvPr/>
        </p:nvSpPr>
        <p:spPr>
          <a:xfrm>
            <a:off x="2224911" y="5598946"/>
            <a:ext cx="7752624" cy="369332"/>
          </a:xfrm>
          <a:prstGeom prst="rect">
            <a:avLst/>
          </a:prstGeom>
          <a:noFill/>
        </p:spPr>
        <p:txBody>
          <a:bodyPr wrap="square" rtlCol="0">
            <a:spAutoFit/>
          </a:bodyPr>
          <a:lstStyle/>
          <a:p>
            <a:r>
              <a:rPr lang="nl-NL" b="1" dirty="0"/>
              <a:t>Voor woningen	                                                       Voor Utiliteitsbouw	</a:t>
            </a:r>
          </a:p>
        </p:txBody>
      </p:sp>
    </p:spTree>
    <p:extLst>
      <p:ext uri="{BB962C8B-B14F-4D97-AF65-F5344CB8AC3E}">
        <p14:creationId xmlns:p14="http://schemas.microsoft.com/office/powerpoint/2010/main" val="2671191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Afbeelding met zitten&#10;&#10;Automatisch gegenereerde beschrijving"/>
          <p:cNvPicPr>
            <a:picLocks noChangeAspect="1" noChangeArrowheads="1"/>
          </p:cNvPicPr>
          <p:nvPr/>
        </p:nvPicPr>
        <p:blipFill rotWithShape="1">
          <a:blip r:embed="rId3">
            <a:extLst>
              <a:ext uri="{28A0092B-C50C-407E-A947-70E740481C1C}">
                <a14:useLocalDpi xmlns:a14="http://schemas.microsoft.com/office/drawing/2010/main" val="0"/>
              </a:ext>
            </a:extLst>
          </a:blip>
          <a:srcRect t="7177" b="1782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46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Bedankt voor uw aandacht!</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259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AB46D87-C97E-47D9-B39A-87AE5A85C0E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454036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51A75BB8-5F13-45A2-BD38-68C8F044B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66" b="1492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64DCCEB8-11A4-4DF2-954C-72749C981770}"/>
              </a:ext>
            </a:extLst>
          </p:cNvPr>
          <p:cNvSpPr>
            <a:spLocks noGrp="1"/>
          </p:cNvSpPr>
          <p:nvPr>
            <p:ph type="title"/>
          </p:nvPr>
        </p:nvSpPr>
        <p:spPr>
          <a:xfrm>
            <a:off x="709448" y="1913950"/>
            <a:ext cx="4204137" cy="1342754"/>
          </a:xfrm>
        </p:spPr>
        <p:txBody>
          <a:bodyPr>
            <a:normAutofit/>
          </a:bodyPr>
          <a:lstStyle/>
          <a:p>
            <a:pPr algn="ctr"/>
            <a:r>
              <a:rPr lang="nl-NL" sz="3600"/>
              <a:t>Quizvraag</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B23D03D1-E183-48C1-9C02-60D967EC081A}"/>
              </a:ext>
            </a:extLst>
          </p:cNvPr>
          <p:cNvSpPr>
            <a:spLocks noGrp="1"/>
          </p:cNvSpPr>
          <p:nvPr>
            <p:ph idx="1"/>
          </p:nvPr>
        </p:nvSpPr>
        <p:spPr>
          <a:xfrm>
            <a:off x="525516" y="3417573"/>
            <a:ext cx="5298509" cy="3053559"/>
          </a:xfrm>
        </p:spPr>
        <p:txBody>
          <a:bodyPr anchor="ctr">
            <a:normAutofit/>
          </a:bodyPr>
          <a:lstStyle/>
          <a:p>
            <a:pPr marL="0" indent="0">
              <a:buNone/>
            </a:pPr>
            <a:r>
              <a:rPr lang="nl-NL" sz="2400" dirty="0"/>
              <a:t>Hoeveel procent van de onderzochte monumenten kunnen label A of B halen?</a:t>
            </a:r>
          </a:p>
          <a:p>
            <a:pPr marL="514350" indent="-514350">
              <a:buAutoNum type="alphaUcPeriod"/>
            </a:pPr>
            <a:r>
              <a:rPr lang="nl-NL" sz="2400" dirty="0"/>
              <a:t>0 tot 25%</a:t>
            </a:r>
          </a:p>
          <a:p>
            <a:pPr marL="514350" indent="-514350">
              <a:buAutoNum type="alphaUcPeriod"/>
            </a:pPr>
            <a:r>
              <a:rPr lang="nl-NL" sz="2400" dirty="0"/>
              <a:t>26 tot 50%</a:t>
            </a:r>
          </a:p>
          <a:p>
            <a:pPr marL="514350" indent="-514350">
              <a:buAutoNum type="alphaUcPeriod"/>
            </a:pPr>
            <a:r>
              <a:rPr lang="nl-NL" sz="2400" dirty="0"/>
              <a:t>51 tot 75%</a:t>
            </a:r>
          </a:p>
          <a:p>
            <a:pPr marL="514350" indent="-514350">
              <a:buAutoNum type="alphaUcPeriod"/>
            </a:pPr>
            <a:r>
              <a:rPr lang="nl-NL" sz="2400" dirty="0"/>
              <a:t>75 tot 100%</a:t>
            </a:r>
          </a:p>
        </p:txBody>
      </p:sp>
    </p:spTree>
    <p:extLst>
      <p:ext uri="{BB962C8B-B14F-4D97-AF65-F5344CB8AC3E}">
        <p14:creationId xmlns:p14="http://schemas.microsoft.com/office/powerpoint/2010/main" val="268792394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2268</Words>
  <Application>Microsoft Office PowerPoint</Application>
  <PresentationFormat>Breedbeeld</PresentationFormat>
  <Paragraphs>468</Paragraphs>
  <Slides>70</Slides>
  <Notes>39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70</vt:i4>
      </vt:variant>
    </vt:vector>
  </HeadingPairs>
  <TitlesOfParts>
    <vt:vector size="75" baseType="lpstr">
      <vt:lpstr>Arial</vt:lpstr>
      <vt:lpstr>Calibri</vt:lpstr>
      <vt:lpstr>Calibri Light</vt:lpstr>
      <vt:lpstr>Century Gothic</vt:lpstr>
      <vt:lpstr>Kantoorthema</vt:lpstr>
      <vt:lpstr>Hoe verduurzaam ik mijn monument?</vt:lpstr>
      <vt:lpstr>PowerPoint-presentatie</vt:lpstr>
      <vt:lpstr>AdVinci</vt:lpstr>
      <vt:lpstr>Wat is duurzaamheid?</vt:lpstr>
      <vt:lpstr>Broeikaseffect:</vt:lpstr>
      <vt:lpstr>Erfgoedsectorbod klimaattafels</vt:lpstr>
      <vt:lpstr>Wat is een energie-index?</vt:lpstr>
      <vt:lpstr>PowerPoint-presentatie</vt:lpstr>
      <vt:lpstr>Quizvraag</vt:lpstr>
      <vt:lpstr>PowerPoint-presentatie</vt:lpstr>
      <vt:lpstr>Energiegebruik in huizen</vt:lpstr>
      <vt:lpstr>PowerPoint-presentatie</vt:lpstr>
      <vt:lpstr>PowerPoint-presentatie</vt:lpstr>
      <vt:lpstr>PowerPoint-presentatie</vt:lpstr>
      <vt:lpstr>PowerPoint-presentatie</vt:lpstr>
      <vt:lpstr>PowerPoint-presentatie</vt:lpstr>
      <vt:lpstr>PowerPoint-presentatie</vt:lpstr>
      <vt:lpstr>Warmteverliezen in infraroodfoto’s</vt:lpstr>
      <vt:lpstr>Wat kan er bij uw monument</vt:lpstr>
      <vt:lpstr>PowerPoint-presentatie</vt:lpstr>
      <vt:lpstr>PowerPoint-presentatie</vt:lpstr>
      <vt:lpstr>PowerPoint-presentatie</vt:lpstr>
      <vt:lpstr>Reversibel</vt:lpstr>
      <vt:lpstr>Inwendige condensatie:</vt:lpstr>
      <vt:lpstr>Vocht in muren</vt:lpstr>
      <vt:lpstr>VLOEREN</vt:lpstr>
      <vt:lpstr>Mogelijkheden afhankelijk van type vloer</vt:lpstr>
      <vt:lpstr>Natuursteen of plavuizenvloer</vt:lpstr>
      <vt:lpstr>WANDEN</vt:lpstr>
      <vt:lpstr>Voorzetwanden met vlasisolatie</vt:lpstr>
      <vt:lpstr>Voorzetwanden metal-stud of hsb</vt:lpstr>
      <vt:lpstr>Verrotte balkkoppen door verkeerde uitvoering!</vt:lpstr>
      <vt:lpstr>Voorzetwand van gasbeton</vt:lpstr>
      <vt:lpstr>Naïsoleren van een spouw</vt:lpstr>
      <vt:lpstr>Energiebesparende muurverf</vt:lpstr>
      <vt:lpstr>Beglazingsverbeteringen:</vt:lpstr>
      <vt:lpstr>Achterzetbeglazing</vt:lpstr>
      <vt:lpstr>Achterzetbeglazing</vt:lpstr>
      <vt:lpstr>Achterzetkozijn</vt:lpstr>
      <vt:lpstr>Isolatieglas bij monumenten</vt:lpstr>
      <vt:lpstr>Glasfolie </vt:lpstr>
      <vt:lpstr>Kozijnen en glas</vt:lpstr>
      <vt:lpstr>kierdichting</vt:lpstr>
      <vt:lpstr>Luiken: binnen en buiten</vt:lpstr>
      <vt:lpstr>Monumenten in stijl verduurzamen:</vt:lpstr>
      <vt:lpstr>Isolerende raamdecoratie</vt:lpstr>
      <vt:lpstr>Daken isoleren</vt:lpstr>
      <vt:lpstr>Daken isoleren</vt:lpstr>
      <vt:lpstr>Isolerende dakfolies</vt:lpstr>
      <vt:lpstr>Platte daken</vt:lpstr>
      <vt:lpstr>De milieubelasting van materialen: </vt:lpstr>
      <vt:lpstr>Duurzame bouwmaterialen</vt:lpstr>
      <vt:lpstr>Ongezonde materialen</vt:lpstr>
      <vt:lpstr>Let op!</vt:lpstr>
      <vt:lpstr>INSTALLATIE TECHNIEK</vt:lpstr>
      <vt:lpstr>Zonne-energie</vt:lpstr>
      <vt:lpstr>Zonne-energie op/bij monumenten</vt:lpstr>
      <vt:lpstr>Verschillende soorten panelen:</vt:lpstr>
      <vt:lpstr>Verschillende soorten panelen:</vt:lpstr>
      <vt:lpstr>Verschillende soorten panelen:</vt:lpstr>
      <vt:lpstr>Zonnecollectoren</vt:lpstr>
      <vt:lpstr>Onzichtbare warmte opwekking</vt:lpstr>
      <vt:lpstr>Aanvoertemperatuur van verwarming</vt:lpstr>
      <vt:lpstr>Warmtepompen</vt:lpstr>
      <vt:lpstr>Biomassa</vt:lpstr>
      <vt:lpstr>Infraroodverwarming</vt:lpstr>
      <vt:lpstr>Ledlampen</vt:lpstr>
      <vt:lpstr>Domotica</vt:lpstr>
      <vt:lpstr>Stappenplan verduurzaming monumenten</vt:lpstr>
      <vt:lpstr>Bedankt voor uw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verduurzaam ik mijn monument?</dc:title>
  <dc:creator>Bart Kerkdijk</dc:creator>
  <cp:lastModifiedBy>Madelon v.K</cp:lastModifiedBy>
  <cp:revision>1</cp:revision>
  <dcterms:created xsi:type="dcterms:W3CDTF">2019-03-07T10:56:08Z</dcterms:created>
  <dcterms:modified xsi:type="dcterms:W3CDTF">2019-03-07T13:04:41Z</dcterms:modified>
</cp:coreProperties>
</file>